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6" r:id="rId2"/>
    <p:sldId id="291" r:id="rId3"/>
    <p:sldId id="283" r:id="rId4"/>
    <p:sldId id="292" r:id="rId5"/>
    <p:sldId id="285" r:id="rId6"/>
    <p:sldId id="293" r:id="rId7"/>
    <p:sldId id="284" r:id="rId8"/>
    <p:sldId id="286" r:id="rId9"/>
    <p:sldId id="287" r:id="rId10"/>
    <p:sldId id="288" r:id="rId11"/>
    <p:sldId id="289" r:id="rId12"/>
    <p:sldId id="295" r:id="rId13"/>
    <p:sldId id="294" r:id="rId14"/>
    <p:sldId id="290" r:id="rId15"/>
    <p:sldId id="271" r:id="rId16"/>
    <p:sldId id="279" r:id="rId17"/>
    <p:sldId id="281" r:id="rId18"/>
    <p:sldId id="280" r:id="rId19"/>
    <p:sldId id="257" r:id="rId20"/>
    <p:sldId id="275" r:id="rId21"/>
    <p:sldId id="276"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91"/>
            <p14:sldId id="283"/>
            <p14:sldId id="292"/>
            <p14:sldId id="285"/>
            <p14:sldId id="293"/>
            <p14:sldId id="284"/>
            <p14:sldId id="286"/>
            <p14:sldId id="287"/>
            <p14:sldId id="288"/>
            <p14:sldId id="289"/>
            <p14:sldId id="295"/>
            <p14:sldId id="294"/>
            <p14:sldId id="290"/>
          </p14:sldIdLst>
        </p14:section>
        <p14:section name="Design, Morph, Annotate, Work Together, Tell Me" id="{B9B51309-D148-4332-87C2-07BE32FBCA3B}">
          <p14:sldIdLst>
            <p14:sldId id="271"/>
            <p14:sldId id="279"/>
            <p14:sldId id="281"/>
            <p14:sldId id="280"/>
            <p14:sldId id="257"/>
            <p14:sldId id="275"/>
            <p14:sldId id="276"/>
          </p14:sldIdLst>
        </p14:section>
        <p14:section name="Learn More"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varScale="1">
        <p:scale>
          <a:sx n="85" d="100"/>
          <a:sy n="85" d="100"/>
        </p:scale>
        <p:origin x="590"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4/16/2022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dirty="0"/>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4/16/2022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4/16/2022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microsoft.com/office/2017/04/relationships/track" Target="../media/track1.vtt"/></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go.microsoft.com/fwlink/?LinkId=617172" TargetMode="External"/><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go.microsoft.com/fwlink/?LinkId=62332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90247"/>
            <a:ext cx="10515600" cy="2926694"/>
          </a:xfrm>
        </p:spPr>
        <p:txBody>
          <a:bodyPr anchor="ctr" anchorCtr="0">
            <a:normAutofit/>
          </a:bodyPr>
          <a:lstStyle/>
          <a:p>
            <a:pPr algn="ctr"/>
            <a:r>
              <a:rPr lang="en-US" sz="4400" dirty="0">
                <a:solidFill>
                  <a:schemeClr val="bg1"/>
                </a:solidFill>
                <a:latin typeface="Times New Roman" panose="02020603050405020304" pitchFamily="18" charset="0"/>
                <a:cs typeface="Times New Roman" panose="02020603050405020304" pitchFamily="18" charset="0"/>
              </a:rPr>
              <a:t>KNOW-IT(PG-DAC SEPT 2021)</a:t>
            </a:r>
            <a:br>
              <a:rPr lang="en-US" sz="4400" dirty="0">
                <a:solidFill>
                  <a:schemeClr val="bg1"/>
                </a:solidFill>
                <a:latin typeface="Times New Roman" panose="02020603050405020304" pitchFamily="18" charset="0"/>
                <a:cs typeface="Times New Roman" panose="02020603050405020304" pitchFamily="18" charset="0"/>
              </a:rPr>
            </a:br>
            <a:br>
              <a:rPr lang="en-US" sz="4400" dirty="0">
                <a:solidFill>
                  <a:schemeClr val="bg1"/>
                </a:solidFill>
                <a:latin typeface="Times New Roman" panose="02020603050405020304" pitchFamily="18" charset="0"/>
                <a:cs typeface="Times New Roman" panose="02020603050405020304" pitchFamily="18" charset="0"/>
              </a:rPr>
            </a:br>
            <a:r>
              <a:rPr lang="en-US" sz="4400" dirty="0">
                <a:solidFill>
                  <a:schemeClr val="bg1"/>
                </a:solidFill>
                <a:latin typeface="Times New Roman" panose="02020603050405020304" pitchFamily="18" charset="0"/>
                <a:cs typeface="Times New Roman" panose="02020603050405020304" pitchFamily="18" charset="0"/>
              </a:rPr>
              <a:t>PROJECT TITLE</a:t>
            </a:r>
            <a:br>
              <a:rPr lang="en-US" sz="4800" dirty="0">
                <a:solidFill>
                  <a:schemeClr val="bg1"/>
                </a:solidFill>
                <a:latin typeface="Times New Roman" panose="02020603050405020304" pitchFamily="18" charset="0"/>
                <a:cs typeface="Times New Roman" panose="02020603050405020304" pitchFamily="18" charset="0"/>
              </a:rPr>
            </a:br>
            <a:r>
              <a:rPr lang="en-US" sz="4800" u="sng" dirty="0">
                <a:solidFill>
                  <a:schemeClr val="bg1"/>
                </a:solidFill>
                <a:latin typeface="Times New Roman" panose="02020603050405020304" pitchFamily="18" charset="0"/>
                <a:cs typeface="Times New Roman" panose="02020603050405020304" pitchFamily="18" charset="0"/>
              </a:rPr>
              <a:t>E-SHOPPING.COM</a:t>
            </a:r>
          </a:p>
        </p:txBody>
      </p:sp>
      <p:sp>
        <p:nvSpPr>
          <p:cNvPr id="3" name="Subtitle 2"/>
          <p:cNvSpPr>
            <a:spLocks noGrp="1"/>
          </p:cNvSpPr>
          <p:nvPr>
            <p:ph type="subTitle" idx="4294967295"/>
          </p:nvPr>
        </p:nvSpPr>
        <p:spPr>
          <a:xfrm>
            <a:off x="7516353" y="3810000"/>
            <a:ext cx="4083976" cy="2657753"/>
          </a:xfrm>
        </p:spPr>
        <p:txBody>
          <a:bodyPr>
            <a:normAutofit fontScale="40000" lnSpcReduction="20000"/>
          </a:bodyPr>
          <a:lstStyle/>
          <a:p>
            <a:pPr marL="0" indent="0">
              <a:lnSpc>
                <a:spcPct val="120000"/>
              </a:lnSpc>
              <a:spcBef>
                <a:spcPts val="600"/>
              </a:spcBef>
              <a:buNone/>
            </a:pPr>
            <a:r>
              <a:rPr lang="en-US" sz="4500" dirty="0">
                <a:solidFill>
                  <a:schemeClr val="bg1"/>
                </a:solidFill>
                <a:latin typeface="Times New Roman" panose="02020603050405020304" pitchFamily="18" charset="0"/>
                <a:cs typeface="Times New Roman" panose="02020603050405020304" pitchFamily="18" charset="0"/>
              </a:rPr>
              <a:t>PROJECT MEMBERS</a:t>
            </a:r>
          </a:p>
          <a:p>
            <a:pPr marL="0" indent="0">
              <a:lnSpc>
                <a:spcPct val="120000"/>
              </a:lnSpc>
              <a:spcBef>
                <a:spcPts val="600"/>
              </a:spcBef>
              <a:buNone/>
            </a:pPr>
            <a:r>
              <a:rPr lang="en-US" sz="4500" dirty="0">
                <a:solidFill>
                  <a:schemeClr val="bg1"/>
                </a:solidFill>
                <a:latin typeface="Times New Roman" panose="02020603050405020304" pitchFamily="18" charset="0"/>
                <a:cs typeface="Times New Roman" panose="02020603050405020304" pitchFamily="18" charset="0"/>
              </a:rPr>
              <a:t>1.Paresh Jadhav-210943020029</a:t>
            </a:r>
          </a:p>
          <a:p>
            <a:pPr marL="0" indent="0">
              <a:lnSpc>
                <a:spcPct val="120000"/>
              </a:lnSpc>
              <a:spcBef>
                <a:spcPts val="600"/>
              </a:spcBef>
              <a:buNone/>
            </a:pPr>
            <a:r>
              <a:rPr lang="en-US" sz="4500" dirty="0">
                <a:solidFill>
                  <a:schemeClr val="bg1"/>
                </a:solidFill>
                <a:latin typeface="Times New Roman" panose="02020603050405020304" pitchFamily="18" charset="0"/>
                <a:cs typeface="Times New Roman" panose="02020603050405020304" pitchFamily="18" charset="0"/>
              </a:rPr>
              <a:t>2. </a:t>
            </a:r>
            <a:r>
              <a:rPr lang="en-US" sz="4500" dirty="0" err="1">
                <a:solidFill>
                  <a:schemeClr val="bg1"/>
                </a:solidFill>
                <a:latin typeface="Times New Roman" panose="02020603050405020304" pitchFamily="18" charset="0"/>
                <a:cs typeface="Times New Roman" panose="02020603050405020304" pitchFamily="18" charset="0"/>
              </a:rPr>
              <a:t>Rajeshri</a:t>
            </a:r>
            <a:r>
              <a:rPr lang="en-US" sz="4500" dirty="0">
                <a:solidFill>
                  <a:schemeClr val="bg1"/>
                </a:solidFill>
                <a:latin typeface="Times New Roman" panose="02020603050405020304" pitchFamily="18" charset="0"/>
                <a:cs typeface="Times New Roman" panose="02020603050405020304" pitchFamily="18" charset="0"/>
              </a:rPr>
              <a:t> Bhandekar-210943020012</a:t>
            </a:r>
          </a:p>
          <a:p>
            <a:pPr marL="0" indent="0">
              <a:lnSpc>
                <a:spcPct val="120000"/>
              </a:lnSpc>
              <a:spcBef>
                <a:spcPts val="600"/>
              </a:spcBef>
              <a:buNone/>
            </a:pPr>
            <a:r>
              <a:rPr lang="en-US" sz="4500" dirty="0">
                <a:solidFill>
                  <a:schemeClr val="bg1"/>
                </a:solidFill>
                <a:latin typeface="Times New Roman" panose="02020603050405020304" pitchFamily="18" charset="0"/>
                <a:cs typeface="Times New Roman" panose="02020603050405020304" pitchFamily="18" charset="0"/>
              </a:rPr>
              <a:t>3.Kalyani Gajare-210943020022</a:t>
            </a:r>
          </a:p>
          <a:p>
            <a:pPr marL="0" indent="0">
              <a:lnSpc>
                <a:spcPct val="120000"/>
              </a:lnSpc>
              <a:spcBef>
                <a:spcPts val="600"/>
              </a:spcBef>
              <a:buNone/>
            </a:pPr>
            <a:r>
              <a:rPr lang="en-US" sz="4500" dirty="0">
                <a:solidFill>
                  <a:schemeClr val="bg1"/>
                </a:solidFill>
                <a:latin typeface="Times New Roman" panose="02020603050405020304" pitchFamily="18" charset="0"/>
                <a:cs typeface="Times New Roman" panose="02020603050405020304" pitchFamily="18" charset="0"/>
              </a:rPr>
              <a:t>4.Akshay Varade-210943020107</a:t>
            </a:r>
          </a:p>
          <a:p>
            <a:pPr marL="0" indent="0">
              <a:buNone/>
            </a:pP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4" name="Picture 3" descr="PowerPoint program icon"/>
          <p:cNvPicPr>
            <a:picLocks noChangeAspect="1"/>
          </p:cNvPicPr>
          <p:nvPr/>
        </p:nvPicPr>
        <p:blipFill>
          <a:blip r:embed="rId3"/>
          <a:srcRect/>
          <a:stretch/>
        </p:blipFill>
        <p:spPr bwMode="invGray">
          <a:xfrm>
            <a:off x="670216" y="5193062"/>
            <a:ext cx="822960" cy="822960"/>
          </a:xfrm>
          <a:prstGeom prst="rect">
            <a:avLst/>
          </a:prstGeom>
        </p:spPr>
      </p:pic>
      <p:pic>
        <p:nvPicPr>
          <p:cNvPr id="5" name="Picture 4">
            <a:extLst>
              <a:ext uri="{FF2B5EF4-FFF2-40B4-BE49-F238E27FC236}">
                <a16:creationId xmlns:a16="http://schemas.microsoft.com/office/drawing/2014/main" id="{A989F687-B1EC-41B5-8D3F-EC4F942C7A8E}"/>
              </a:ext>
            </a:extLst>
          </p:cNvPr>
          <p:cNvPicPr>
            <a:picLocks noChangeAspect="1"/>
          </p:cNvPicPr>
          <p:nvPr/>
        </p:nvPicPr>
        <p:blipFill>
          <a:blip r:embed="rId4"/>
          <a:stretch>
            <a:fillRect/>
          </a:stretch>
        </p:blipFill>
        <p:spPr>
          <a:xfrm>
            <a:off x="1945341" y="3653397"/>
            <a:ext cx="5118847" cy="2814357"/>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6301-30D6-4CC2-821F-9B6AF97B6584}"/>
              </a:ext>
            </a:extLst>
          </p:cNvPr>
          <p:cNvSpPr>
            <a:spLocks noGrp="1"/>
          </p:cNvSpPr>
          <p:nvPr>
            <p:ph type="title"/>
          </p:nvPr>
        </p:nvSpPr>
        <p:spPr>
          <a:xfrm>
            <a:off x="1579044" y="806644"/>
            <a:ext cx="8775192" cy="640080"/>
          </a:xfrm>
        </p:spPr>
        <p:txBody>
          <a:bodyPr/>
          <a:lstStyle/>
          <a:p>
            <a:r>
              <a:rPr lang="en-IN" dirty="0">
                <a:solidFill>
                  <a:schemeClr val="bg1"/>
                </a:solidFill>
                <a:latin typeface="Times New Roman" panose="02020603050405020304" pitchFamily="18" charset="0"/>
                <a:cs typeface="Times New Roman" panose="02020603050405020304" pitchFamily="18" charset="0"/>
              </a:rPr>
              <a:t>Shipper User-</a:t>
            </a:r>
          </a:p>
        </p:txBody>
      </p:sp>
      <p:sp>
        <p:nvSpPr>
          <p:cNvPr id="5" name="TextBox 4">
            <a:extLst>
              <a:ext uri="{FF2B5EF4-FFF2-40B4-BE49-F238E27FC236}">
                <a16:creationId xmlns:a16="http://schemas.microsoft.com/office/drawing/2014/main" id="{E2F9EB5C-1787-4049-AA7B-128B14789422}"/>
              </a:ext>
            </a:extLst>
          </p:cNvPr>
          <p:cNvSpPr txBox="1"/>
          <p:nvPr/>
        </p:nvSpPr>
        <p:spPr>
          <a:xfrm>
            <a:off x="1579044" y="1797206"/>
            <a:ext cx="7655859" cy="1757212"/>
          </a:xfrm>
          <a:prstGeom prst="rect">
            <a:avLst/>
          </a:prstGeom>
          <a:noFill/>
        </p:spPr>
        <p:txBody>
          <a:bodyPr wrap="square">
            <a:spAutoFit/>
          </a:bodyPr>
          <a:lstStyle/>
          <a:p>
            <a:pPr marL="285750" lvl="0" indent="-285750">
              <a:lnSpc>
                <a:spcPct val="115000"/>
              </a:lnSpc>
              <a:buFont typeface="Wingdings" panose="05000000000000000000" pitchFamily="2" charset="2"/>
              <a:buChar char="§"/>
            </a:pP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Login</a:t>
            </a:r>
          </a:p>
          <a:p>
            <a:pPr marL="285750" lvl="0" indent="-285750">
              <a:lnSpc>
                <a:spcPct val="115000"/>
              </a:lnSpc>
              <a:buFont typeface="Wingdings" panose="05000000000000000000" pitchFamily="2" charset="2"/>
              <a:buChar char="§"/>
            </a:pP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ogout</a:t>
            </a:r>
            <a:endParaRPr lang="en-IN"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nSpc>
                <a:spcPct val="115000"/>
              </a:lnSpc>
              <a:buFont typeface="Wingdings" panose="05000000000000000000" pitchFamily="2" charset="2"/>
              <a:buChar char="§"/>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Change Delivery status</a:t>
            </a:r>
            <a:endParaRPr lang="en-IN"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nSpc>
                <a:spcPct val="115000"/>
              </a:lnSpc>
              <a:buFont typeface="Wingdings" panose="05000000000000000000" pitchFamily="2" charset="2"/>
              <a:buChar char="§"/>
            </a:pPr>
            <a:r>
              <a:rPr lang="en-IN"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View order and customer details</a:t>
            </a:r>
          </a:p>
        </p:txBody>
      </p:sp>
      <p:pic>
        <p:nvPicPr>
          <p:cNvPr id="6" name="Picture 5">
            <a:extLst>
              <a:ext uri="{FF2B5EF4-FFF2-40B4-BE49-F238E27FC236}">
                <a16:creationId xmlns:a16="http://schemas.microsoft.com/office/drawing/2014/main" id="{07CCCD84-C7A1-4118-8123-FAB33B18EFFC}"/>
              </a:ext>
            </a:extLst>
          </p:cNvPr>
          <p:cNvPicPr>
            <a:picLocks noChangeAspect="1"/>
          </p:cNvPicPr>
          <p:nvPr/>
        </p:nvPicPr>
        <p:blipFill>
          <a:blip r:embed="rId2"/>
          <a:stretch>
            <a:fillRect/>
          </a:stretch>
        </p:blipFill>
        <p:spPr>
          <a:xfrm>
            <a:off x="6255684" y="1521758"/>
            <a:ext cx="3714750" cy="2667000"/>
          </a:xfrm>
          <a:prstGeom prst="rect">
            <a:avLst/>
          </a:prstGeom>
        </p:spPr>
      </p:pic>
    </p:spTree>
    <p:extLst>
      <p:ext uri="{BB962C8B-B14F-4D97-AF65-F5344CB8AC3E}">
        <p14:creationId xmlns:p14="http://schemas.microsoft.com/office/powerpoint/2010/main" val="1892416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71102-BD0E-495F-BDA9-47D6C6F03474}"/>
              </a:ext>
            </a:extLst>
          </p:cNvPr>
          <p:cNvSpPr>
            <a:spLocks noGrp="1"/>
          </p:cNvSpPr>
          <p:nvPr>
            <p:ph type="title"/>
          </p:nvPr>
        </p:nvSpPr>
        <p:spPr>
          <a:xfrm>
            <a:off x="548102" y="752856"/>
            <a:ext cx="10684674" cy="640080"/>
          </a:xfrm>
        </p:spPr>
        <p:txBody>
          <a:bodyPr>
            <a:normAutofit fontScale="90000"/>
          </a:bodyPr>
          <a:lstStyle/>
          <a:p>
            <a:pPr algn="ctr"/>
            <a:br>
              <a:rPr lang="en-GB" dirty="0">
                <a:solidFill>
                  <a:schemeClr val="bg1"/>
                </a:solidFill>
                <a:effectLst/>
                <a:latin typeface="Times New Roman" panose="02020603050405020304" pitchFamily="18" charset="0"/>
                <a:ea typeface="MS Mincho" panose="02020609040205080304" pitchFamily="49" charset="-128"/>
              </a:rPr>
            </a:br>
            <a:r>
              <a:rPr lang="en-GB" b="1" u="sng" dirty="0">
                <a:solidFill>
                  <a:schemeClr val="bg1"/>
                </a:solidFill>
                <a:effectLst/>
                <a:latin typeface="Times New Roman" panose="02020603050405020304" pitchFamily="18" charset="0"/>
                <a:ea typeface="MS Mincho" panose="02020609040205080304" pitchFamily="49" charset="-128"/>
              </a:rPr>
              <a:t>FUTURE SCOPE</a:t>
            </a:r>
            <a:br>
              <a:rPr lang="en-GB" dirty="0">
                <a:solidFill>
                  <a:schemeClr val="bg1"/>
                </a:solidFill>
                <a:effectLst/>
                <a:latin typeface="Times New Roman" panose="02020603050405020304" pitchFamily="18" charset="0"/>
                <a:ea typeface="MS Mincho" panose="02020609040205080304" pitchFamily="49" charset="-128"/>
              </a:rPr>
            </a:br>
            <a:endParaRPr lang="en-IN" dirty="0">
              <a:solidFill>
                <a:schemeClr val="bg1"/>
              </a:solidFill>
            </a:endParaRPr>
          </a:p>
        </p:txBody>
      </p:sp>
      <p:sp>
        <p:nvSpPr>
          <p:cNvPr id="4" name="TextBox 3">
            <a:extLst>
              <a:ext uri="{FF2B5EF4-FFF2-40B4-BE49-F238E27FC236}">
                <a16:creationId xmlns:a16="http://schemas.microsoft.com/office/drawing/2014/main" id="{4CEF93F8-9CD6-49F8-ADBC-BD886E4AD01D}"/>
              </a:ext>
            </a:extLst>
          </p:cNvPr>
          <p:cNvSpPr txBox="1"/>
          <p:nvPr/>
        </p:nvSpPr>
        <p:spPr>
          <a:xfrm>
            <a:off x="1246094" y="1540791"/>
            <a:ext cx="9161930" cy="3714671"/>
          </a:xfrm>
          <a:prstGeom prst="rect">
            <a:avLst/>
          </a:prstGeom>
          <a:noFill/>
        </p:spPr>
        <p:txBody>
          <a:bodyPr wrap="square">
            <a:spAutoFit/>
          </a:bodyPr>
          <a:lstStyle/>
          <a:p>
            <a:pPr algn="just"/>
            <a:r>
              <a:rPr lang="en-GB" sz="2400" dirty="0">
                <a:solidFill>
                  <a:schemeClr val="bg1"/>
                </a:solidFill>
                <a:effectLst/>
                <a:latin typeface="Times New Roman" panose="02020603050405020304" pitchFamily="18" charset="0"/>
                <a:ea typeface="MS Mincho" panose="02020609040205080304" pitchFamily="49" charset="-128"/>
              </a:rPr>
              <a:t> </a:t>
            </a:r>
            <a:r>
              <a:rPr lang="en-GB" sz="2400" dirty="0">
                <a:solidFill>
                  <a:schemeClr val="bg1"/>
                </a:solidFill>
                <a:latin typeface="Times New Roman" panose="02020603050405020304" pitchFamily="18" charset="0"/>
                <a:ea typeface="MS Mincho" panose="02020609040205080304" pitchFamily="49" charset="-128"/>
              </a:rPr>
              <a:t>1.</a:t>
            </a:r>
            <a:r>
              <a:rPr lang="en-GB" sz="2400" dirty="0">
                <a:solidFill>
                  <a:schemeClr val="bg1"/>
                </a:solidFill>
                <a:effectLst/>
                <a:latin typeface="Times New Roman" panose="02020603050405020304" pitchFamily="18" charset="0"/>
                <a:ea typeface="MS Mincho" panose="02020609040205080304" pitchFamily="49" charset="-128"/>
              </a:rPr>
              <a:t>Message Acknowledgement Module </a:t>
            </a:r>
          </a:p>
          <a:p>
            <a:pPr algn="just"/>
            <a:r>
              <a:rPr lang="en-GB" sz="24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In following conditions acknowledgement to be send</a:t>
            </a:r>
            <a:endParaRPr lang="en-IN" sz="24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p>
            <a:pPr algn="just"/>
            <a:r>
              <a:rPr lang="en-GB" sz="24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 </a:t>
            </a:r>
            <a:endParaRPr lang="en-IN" sz="24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endParaRPr>
          </a:p>
          <a:p>
            <a:pPr lvl="2">
              <a:lnSpc>
                <a:spcPct val="115000"/>
              </a:lnSpc>
              <a:buSzPts val="1400"/>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1.After successful registration.</a:t>
            </a:r>
            <a:endPar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2">
              <a:lnSpc>
                <a:spcPct val="115000"/>
              </a:lnSpc>
              <a:buSzPts val="1400"/>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2.After successful Order/Purchase.</a:t>
            </a:r>
            <a:endPar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2">
              <a:lnSpc>
                <a:spcPct val="115000"/>
              </a:lnSpc>
              <a:buSzPts val="1400"/>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3.After successful Cancellation of Order</a:t>
            </a:r>
            <a:endPar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2">
              <a:lnSpc>
                <a:spcPct val="115000"/>
              </a:lnSpc>
              <a:buSzPts val="1400"/>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4.After successful Returning the Product.</a:t>
            </a:r>
          </a:p>
          <a:p>
            <a:pPr lvl="2">
              <a:lnSpc>
                <a:spcPct val="115000"/>
              </a:lnSpc>
              <a:buSzPts val="1400"/>
            </a:pPr>
            <a:endPar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588645">
              <a:lnSpc>
                <a:spcPct val="115000"/>
              </a:lnSpc>
              <a:spcAft>
                <a:spcPts val="1000"/>
              </a:spcAft>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E2D129-3646-420C-9ED1-F7D1E565F6EC}"/>
              </a:ext>
            </a:extLst>
          </p:cNvPr>
          <p:cNvPicPr>
            <a:picLocks noChangeAspect="1"/>
          </p:cNvPicPr>
          <p:nvPr/>
        </p:nvPicPr>
        <p:blipFill>
          <a:blip r:embed="rId2"/>
          <a:stretch>
            <a:fillRect/>
          </a:stretch>
        </p:blipFill>
        <p:spPr>
          <a:xfrm>
            <a:off x="7674056" y="2393576"/>
            <a:ext cx="3164273" cy="2250141"/>
          </a:xfrm>
          <a:prstGeom prst="rect">
            <a:avLst/>
          </a:prstGeom>
        </p:spPr>
      </p:pic>
      <p:sp>
        <p:nvSpPr>
          <p:cNvPr id="3" name="TextBox 2">
            <a:extLst>
              <a:ext uri="{FF2B5EF4-FFF2-40B4-BE49-F238E27FC236}">
                <a16:creationId xmlns:a16="http://schemas.microsoft.com/office/drawing/2014/main" id="{BD9E68EA-27DA-48D3-9E04-FED46A57B771}"/>
              </a:ext>
            </a:extLst>
          </p:cNvPr>
          <p:cNvSpPr txBox="1"/>
          <p:nvPr/>
        </p:nvSpPr>
        <p:spPr>
          <a:xfrm flipH="1">
            <a:off x="1246094" y="4489989"/>
            <a:ext cx="8587292" cy="1687963"/>
          </a:xfrm>
          <a:prstGeom prst="rect">
            <a:avLst/>
          </a:prstGeom>
          <a:noFill/>
        </p:spPr>
        <p:txBody>
          <a:bodyPr wrap="square" rtlCol="0">
            <a:spAutoFit/>
          </a:bodyPr>
          <a:lstStyle/>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2. Cancel order</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3.Return Product</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4.Refund amount</a:t>
            </a:r>
          </a:p>
        </p:txBody>
      </p:sp>
    </p:spTree>
    <p:extLst>
      <p:ext uri="{BB962C8B-B14F-4D97-AF65-F5344CB8AC3E}">
        <p14:creationId xmlns:p14="http://schemas.microsoft.com/office/powerpoint/2010/main" val="55565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2B453B-DA0A-40CA-B0C9-910C21096510}"/>
              </a:ext>
            </a:extLst>
          </p:cNvPr>
          <p:cNvSpPr>
            <a:spLocks noGrp="1"/>
          </p:cNvSpPr>
          <p:nvPr>
            <p:ph type="title"/>
          </p:nvPr>
        </p:nvSpPr>
        <p:spPr>
          <a:xfrm>
            <a:off x="1192306" y="528357"/>
            <a:ext cx="8697632" cy="639763"/>
          </a:xfrm>
        </p:spPr>
        <p:txBody>
          <a:bodyPr/>
          <a:lstStyle/>
          <a:p>
            <a:pPr algn="ctr"/>
            <a:r>
              <a:rPr lang="en-IN" u="sng" dirty="0">
                <a:solidFill>
                  <a:schemeClr val="bg1"/>
                </a:solidFill>
                <a:latin typeface="Times New Roman" panose="02020603050405020304" pitchFamily="18" charset="0"/>
                <a:cs typeface="Times New Roman" panose="02020603050405020304" pitchFamily="18" charset="0"/>
              </a:rPr>
              <a:t>IMAGES OF WEBPAGE</a:t>
            </a:r>
          </a:p>
        </p:txBody>
      </p:sp>
      <p:pic>
        <p:nvPicPr>
          <p:cNvPr id="5" name="Picture 4">
            <a:extLst>
              <a:ext uri="{FF2B5EF4-FFF2-40B4-BE49-F238E27FC236}">
                <a16:creationId xmlns:a16="http://schemas.microsoft.com/office/drawing/2014/main" id="{5263B719-E434-4898-8872-B0C75775E642}"/>
              </a:ext>
            </a:extLst>
          </p:cNvPr>
          <p:cNvPicPr>
            <a:picLocks noChangeAspect="1"/>
          </p:cNvPicPr>
          <p:nvPr/>
        </p:nvPicPr>
        <p:blipFill>
          <a:blip r:embed="rId2"/>
          <a:stretch>
            <a:fillRect/>
          </a:stretch>
        </p:blipFill>
        <p:spPr>
          <a:xfrm>
            <a:off x="1129554" y="1388130"/>
            <a:ext cx="4159622" cy="4187917"/>
          </a:xfrm>
          <a:prstGeom prst="rect">
            <a:avLst/>
          </a:prstGeom>
        </p:spPr>
      </p:pic>
      <p:pic>
        <p:nvPicPr>
          <p:cNvPr id="7" name="Picture 6">
            <a:extLst>
              <a:ext uri="{FF2B5EF4-FFF2-40B4-BE49-F238E27FC236}">
                <a16:creationId xmlns:a16="http://schemas.microsoft.com/office/drawing/2014/main" id="{4B94C2E5-FFFA-4E60-8D94-9C4FDACD47CE}"/>
              </a:ext>
            </a:extLst>
          </p:cNvPr>
          <p:cNvPicPr>
            <a:picLocks noChangeAspect="1"/>
          </p:cNvPicPr>
          <p:nvPr/>
        </p:nvPicPr>
        <p:blipFill>
          <a:blip r:embed="rId3"/>
          <a:stretch>
            <a:fillRect/>
          </a:stretch>
        </p:blipFill>
        <p:spPr>
          <a:xfrm>
            <a:off x="6194611" y="1388130"/>
            <a:ext cx="4383741" cy="4187917"/>
          </a:xfrm>
          <a:prstGeom prst="rect">
            <a:avLst/>
          </a:prstGeom>
        </p:spPr>
      </p:pic>
      <p:sp>
        <p:nvSpPr>
          <p:cNvPr id="8" name="TextBox 7">
            <a:extLst>
              <a:ext uri="{FF2B5EF4-FFF2-40B4-BE49-F238E27FC236}">
                <a16:creationId xmlns:a16="http://schemas.microsoft.com/office/drawing/2014/main" id="{346CC2A7-9B04-4ED1-8EFA-632DFBD2D559}"/>
              </a:ext>
            </a:extLst>
          </p:cNvPr>
          <p:cNvSpPr txBox="1"/>
          <p:nvPr/>
        </p:nvSpPr>
        <p:spPr>
          <a:xfrm>
            <a:off x="1667435" y="5702307"/>
            <a:ext cx="3083859" cy="400110"/>
          </a:xfrm>
          <a:prstGeom prst="rect">
            <a:avLst/>
          </a:prstGeom>
          <a:noFill/>
        </p:spPr>
        <p:txBody>
          <a:bodyPr wrap="square" rtlCol="0">
            <a:spAutoFit/>
          </a:bodyPr>
          <a:lstStyle/>
          <a:p>
            <a:pPr algn="ctr"/>
            <a:r>
              <a:rPr lang="en-IN" sz="2000" dirty="0">
                <a:solidFill>
                  <a:schemeClr val="bg1"/>
                </a:solidFill>
                <a:latin typeface="Times New Roman" panose="02020603050405020304" pitchFamily="18" charset="0"/>
                <a:cs typeface="Times New Roman" panose="02020603050405020304" pitchFamily="18" charset="0"/>
              </a:rPr>
              <a:t>Shipper Registration Page</a:t>
            </a:r>
          </a:p>
        </p:txBody>
      </p:sp>
      <p:sp>
        <p:nvSpPr>
          <p:cNvPr id="9" name="TextBox 8">
            <a:extLst>
              <a:ext uri="{FF2B5EF4-FFF2-40B4-BE49-F238E27FC236}">
                <a16:creationId xmlns:a16="http://schemas.microsoft.com/office/drawing/2014/main" id="{47326B72-C5F5-43FE-A5B0-A4178CF3E449}"/>
              </a:ext>
            </a:extLst>
          </p:cNvPr>
          <p:cNvSpPr txBox="1"/>
          <p:nvPr/>
        </p:nvSpPr>
        <p:spPr>
          <a:xfrm>
            <a:off x="6705600" y="5636252"/>
            <a:ext cx="3083859" cy="400110"/>
          </a:xfrm>
          <a:prstGeom prst="rect">
            <a:avLst/>
          </a:prstGeom>
          <a:noFill/>
        </p:spPr>
        <p:txBody>
          <a:bodyPr wrap="square" rtlCol="0">
            <a:spAutoFit/>
          </a:bodyPr>
          <a:lstStyle/>
          <a:p>
            <a:pPr algn="ctr"/>
            <a:r>
              <a:rPr lang="en-IN" sz="2000" dirty="0">
                <a:solidFill>
                  <a:schemeClr val="bg1"/>
                </a:solidFill>
                <a:latin typeface="Times New Roman" panose="02020603050405020304" pitchFamily="18" charset="0"/>
                <a:cs typeface="Times New Roman" panose="02020603050405020304" pitchFamily="18" charset="0"/>
              </a:rPr>
              <a:t>Customer </a:t>
            </a:r>
            <a:r>
              <a:rPr lang="en-IN" sz="2000">
                <a:solidFill>
                  <a:schemeClr val="bg1"/>
                </a:solidFill>
                <a:latin typeface="Times New Roman" panose="02020603050405020304" pitchFamily="18" charset="0"/>
                <a:cs typeface="Times New Roman" panose="02020603050405020304" pitchFamily="18" charset="0"/>
              </a:rPr>
              <a:t>Registartion </a:t>
            </a:r>
            <a:r>
              <a:rPr lang="en-IN" sz="2000" dirty="0">
                <a:solidFill>
                  <a:schemeClr val="bg1"/>
                </a:solidFill>
                <a:latin typeface="Times New Roman" panose="02020603050405020304" pitchFamily="18" charset="0"/>
                <a:cs typeface="Times New Roman" panose="02020603050405020304" pitchFamily="18" charset="0"/>
              </a:rPr>
              <a:t>Page</a:t>
            </a:r>
          </a:p>
        </p:txBody>
      </p:sp>
    </p:spTree>
    <p:extLst>
      <p:ext uri="{BB962C8B-B14F-4D97-AF65-F5344CB8AC3E}">
        <p14:creationId xmlns:p14="http://schemas.microsoft.com/office/powerpoint/2010/main" val="3400656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ACC9-3EB6-4E2C-BB45-ABE774149A67}"/>
              </a:ext>
            </a:extLst>
          </p:cNvPr>
          <p:cNvSpPr>
            <a:spLocks noGrp="1"/>
          </p:cNvSpPr>
          <p:nvPr>
            <p:ph type="title"/>
          </p:nvPr>
        </p:nvSpPr>
        <p:spPr>
          <a:xfrm>
            <a:off x="521208" y="448056"/>
            <a:ext cx="10424698" cy="640080"/>
          </a:xfrm>
        </p:spPr>
        <p:txBody>
          <a:bodyPr/>
          <a:lstStyle/>
          <a:p>
            <a:pPr algn="ctr"/>
            <a:r>
              <a:rPr lang="en-IN" u="sng" dirty="0">
                <a:solidFill>
                  <a:schemeClr val="bg1"/>
                </a:solidFill>
                <a:latin typeface="Times New Roman" panose="02020603050405020304" pitchFamily="18" charset="0"/>
                <a:cs typeface="Times New Roman" panose="02020603050405020304" pitchFamily="18" charset="0"/>
              </a:rPr>
              <a:t>IMAGES OF WEBPAGE</a:t>
            </a:r>
          </a:p>
        </p:txBody>
      </p:sp>
      <p:pic>
        <p:nvPicPr>
          <p:cNvPr id="4" name="Picture 3">
            <a:extLst>
              <a:ext uri="{FF2B5EF4-FFF2-40B4-BE49-F238E27FC236}">
                <a16:creationId xmlns:a16="http://schemas.microsoft.com/office/drawing/2014/main" id="{6B22359C-C89E-48E4-84E0-4F7C729D6518}"/>
              </a:ext>
            </a:extLst>
          </p:cNvPr>
          <p:cNvPicPr>
            <a:picLocks noChangeAspect="1"/>
          </p:cNvPicPr>
          <p:nvPr/>
        </p:nvPicPr>
        <p:blipFill>
          <a:blip r:embed="rId2"/>
          <a:stretch>
            <a:fillRect/>
          </a:stretch>
        </p:blipFill>
        <p:spPr>
          <a:xfrm>
            <a:off x="690282" y="1394909"/>
            <a:ext cx="4410636" cy="3653744"/>
          </a:xfrm>
          <a:prstGeom prst="rect">
            <a:avLst/>
          </a:prstGeom>
        </p:spPr>
      </p:pic>
      <p:pic>
        <p:nvPicPr>
          <p:cNvPr id="6" name="Picture 5">
            <a:extLst>
              <a:ext uri="{FF2B5EF4-FFF2-40B4-BE49-F238E27FC236}">
                <a16:creationId xmlns:a16="http://schemas.microsoft.com/office/drawing/2014/main" id="{FC5FB09E-3B22-4FD5-B095-B2EC1BF8EDE1}"/>
              </a:ext>
            </a:extLst>
          </p:cNvPr>
          <p:cNvPicPr>
            <a:picLocks noChangeAspect="1"/>
          </p:cNvPicPr>
          <p:nvPr/>
        </p:nvPicPr>
        <p:blipFill>
          <a:blip r:embed="rId3"/>
          <a:stretch>
            <a:fillRect/>
          </a:stretch>
        </p:blipFill>
        <p:spPr>
          <a:xfrm>
            <a:off x="6024286" y="1394909"/>
            <a:ext cx="4867835" cy="3653745"/>
          </a:xfrm>
          <a:prstGeom prst="rect">
            <a:avLst/>
          </a:prstGeom>
        </p:spPr>
      </p:pic>
      <p:sp>
        <p:nvSpPr>
          <p:cNvPr id="7" name="TextBox 6">
            <a:extLst>
              <a:ext uri="{FF2B5EF4-FFF2-40B4-BE49-F238E27FC236}">
                <a16:creationId xmlns:a16="http://schemas.microsoft.com/office/drawing/2014/main" id="{E9596CEE-F6FA-4449-A14E-CB7368A9EB7F}"/>
              </a:ext>
            </a:extLst>
          </p:cNvPr>
          <p:cNvSpPr txBox="1"/>
          <p:nvPr/>
        </p:nvSpPr>
        <p:spPr>
          <a:xfrm>
            <a:off x="1335741" y="5263036"/>
            <a:ext cx="3083859" cy="400110"/>
          </a:xfrm>
          <a:prstGeom prst="rect">
            <a:avLst/>
          </a:prstGeom>
          <a:noFill/>
        </p:spPr>
        <p:txBody>
          <a:bodyPr wrap="square" rtlCol="0">
            <a:spAutoFit/>
          </a:bodyPr>
          <a:lstStyle/>
          <a:p>
            <a:pPr algn="ctr"/>
            <a:r>
              <a:rPr lang="en-IN" sz="2000" dirty="0">
                <a:solidFill>
                  <a:schemeClr val="bg1"/>
                </a:solidFill>
                <a:latin typeface="Times New Roman" panose="02020603050405020304" pitchFamily="18" charset="0"/>
                <a:cs typeface="Times New Roman" panose="02020603050405020304" pitchFamily="18" charset="0"/>
              </a:rPr>
              <a:t>Home Page</a:t>
            </a:r>
          </a:p>
        </p:txBody>
      </p:sp>
      <p:sp>
        <p:nvSpPr>
          <p:cNvPr id="8" name="TextBox 7">
            <a:extLst>
              <a:ext uri="{FF2B5EF4-FFF2-40B4-BE49-F238E27FC236}">
                <a16:creationId xmlns:a16="http://schemas.microsoft.com/office/drawing/2014/main" id="{DE9927C7-62C6-441B-A676-75539248C583}"/>
              </a:ext>
            </a:extLst>
          </p:cNvPr>
          <p:cNvSpPr txBox="1"/>
          <p:nvPr/>
        </p:nvSpPr>
        <p:spPr>
          <a:xfrm>
            <a:off x="6768353" y="5263036"/>
            <a:ext cx="3083859" cy="400110"/>
          </a:xfrm>
          <a:prstGeom prst="rect">
            <a:avLst/>
          </a:prstGeom>
          <a:noFill/>
        </p:spPr>
        <p:txBody>
          <a:bodyPr wrap="square" rtlCol="0">
            <a:spAutoFit/>
          </a:bodyPr>
          <a:lstStyle/>
          <a:p>
            <a:pPr algn="ctr"/>
            <a:r>
              <a:rPr lang="en-IN" sz="2000" dirty="0">
                <a:solidFill>
                  <a:schemeClr val="bg1"/>
                </a:solidFill>
                <a:latin typeface="Times New Roman" panose="02020603050405020304" pitchFamily="18" charset="0"/>
                <a:cs typeface="Times New Roman" panose="02020603050405020304" pitchFamily="18" charset="0"/>
              </a:rPr>
              <a:t>Order Page</a:t>
            </a:r>
          </a:p>
        </p:txBody>
      </p:sp>
    </p:spTree>
    <p:extLst>
      <p:ext uri="{BB962C8B-B14F-4D97-AF65-F5344CB8AC3E}">
        <p14:creationId xmlns:p14="http://schemas.microsoft.com/office/powerpoint/2010/main" val="387630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02D4-2F82-43AF-ACEA-9F55DEAE5525}"/>
              </a:ext>
            </a:extLst>
          </p:cNvPr>
          <p:cNvSpPr>
            <a:spLocks noGrp="1"/>
          </p:cNvSpPr>
          <p:nvPr>
            <p:ph type="title"/>
          </p:nvPr>
        </p:nvSpPr>
        <p:spPr>
          <a:xfrm>
            <a:off x="645458" y="430127"/>
            <a:ext cx="10596283" cy="640080"/>
          </a:xfrm>
        </p:spPr>
        <p:txBody>
          <a:bodyPr>
            <a:normAutofit/>
          </a:bodyPr>
          <a:lstStyle/>
          <a:p>
            <a:pPr algn="ctr"/>
            <a:r>
              <a:rPr lang="en-IN" b="1" u="sng" dirty="0">
                <a:solidFill>
                  <a:schemeClr val="bg1"/>
                </a:solidFill>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116F220D-3FAA-415F-8182-F86A08222B2A}"/>
              </a:ext>
            </a:extLst>
          </p:cNvPr>
          <p:cNvSpPr txBox="1"/>
          <p:nvPr/>
        </p:nvSpPr>
        <p:spPr>
          <a:xfrm>
            <a:off x="797857" y="1192306"/>
            <a:ext cx="10443883" cy="3693319"/>
          </a:xfrm>
          <a:prstGeom prst="rect">
            <a:avLst/>
          </a:prstGeom>
          <a:noFill/>
        </p:spPr>
        <p:txBody>
          <a:bodyPr wrap="square" rtlCol="0">
            <a:spAutoFit/>
          </a:bodyPr>
          <a:lstStyle/>
          <a:p>
            <a:pPr marL="285750" indent="-285750">
              <a:buFont typeface="Wingdings" panose="05000000000000000000" pitchFamily="2" charset="2"/>
              <a:buChar char="§"/>
            </a:pPr>
            <a:r>
              <a:rPr lang="en-IN" sz="2400" dirty="0">
                <a:solidFill>
                  <a:schemeClr val="bg1"/>
                </a:solidFill>
                <a:latin typeface="Times New Roman" panose="02020603050405020304" pitchFamily="18" charset="0"/>
                <a:cs typeface="Times New Roman" panose="02020603050405020304" pitchFamily="18" charset="0"/>
              </a:rPr>
              <a:t>The basic functionality like login and registration of all the users is done.</a:t>
            </a:r>
          </a:p>
          <a:p>
            <a:pPr marL="285750" indent="-285750">
              <a:buFont typeface="Wingdings" panose="05000000000000000000" pitchFamily="2" charset="2"/>
              <a:buChar char="§"/>
            </a:pPr>
            <a:r>
              <a:rPr lang="en-IN" sz="2400" dirty="0">
                <a:solidFill>
                  <a:schemeClr val="bg1"/>
                </a:solidFill>
                <a:latin typeface="Times New Roman" panose="02020603050405020304" pitchFamily="18" charset="0"/>
                <a:cs typeface="Times New Roman" panose="02020603050405020304" pitchFamily="18" charset="0"/>
              </a:rPr>
              <a:t>Also the customer dashboard has been created to see all the products and buy them.</a:t>
            </a:r>
          </a:p>
          <a:p>
            <a:pPr marL="285750" indent="-285750">
              <a:buFont typeface="Wingdings" panose="05000000000000000000" pitchFamily="2" charset="2"/>
              <a:buChar char="§"/>
            </a:pPr>
            <a:r>
              <a:rPr lang="en-IN" sz="2400" dirty="0">
                <a:solidFill>
                  <a:schemeClr val="bg1"/>
                </a:solidFill>
                <a:latin typeface="Times New Roman" panose="02020603050405020304" pitchFamily="18" charset="0"/>
                <a:cs typeface="Times New Roman" panose="02020603050405020304" pitchFamily="18" charset="0"/>
              </a:rPr>
              <a:t>Shipper dashboard is designed with basic info display required for shipper role.</a:t>
            </a:r>
          </a:p>
          <a:p>
            <a:pPr marL="285750" indent="-285750">
              <a:buFont typeface="Wingdings" panose="05000000000000000000" pitchFamily="2" charset="2"/>
              <a:buChar char="§"/>
            </a:pPr>
            <a:r>
              <a:rPr lang="en-IN" sz="2400" dirty="0">
                <a:solidFill>
                  <a:schemeClr val="bg1"/>
                </a:solidFill>
                <a:latin typeface="Times New Roman" panose="02020603050405020304" pitchFamily="18" charset="0"/>
                <a:cs typeface="Times New Roman" panose="02020603050405020304" pitchFamily="18" charset="0"/>
              </a:rPr>
              <a:t>Many things like message </a:t>
            </a:r>
            <a:r>
              <a:rPr lang="en-GB" sz="2400" dirty="0">
                <a:solidFill>
                  <a:schemeClr val="bg1"/>
                </a:solidFill>
                <a:latin typeface="Times New Roman" panose="02020603050405020304" pitchFamily="18" charset="0"/>
                <a:ea typeface="MS Mincho" panose="02020609040205080304" pitchFamily="49" charset="-128"/>
                <a:cs typeface="Times New Roman" panose="02020603050405020304" pitchFamily="18" charset="0"/>
              </a:rPr>
              <a:t>a</a:t>
            </a:r>
            <a:r>
              <a:rPr lang="en-GB" sz="2400" dirty="0">
                <a:solidFill>
                  <a:schemeClr val="bg1"/>
                </a:solidFill>
                <a:effectLst/>
                <a:latin typeface="Times New Roman" panose="02020603050405020304" pitchFamily="18" charset="0"/>
                <a:ea typeface="MS Mincho" panose="02020609040205080304" pitchFamily="49" charset="-128"/>
                <a:cs typeface="Times New Roman" panose="02020603050405020304" pitchFamily="18" charset="0"/>
              </a:rPr>
              <a:t>cknowledgement, payment gateway and add to cart functionality are still in future scope of the project.</a:t>
            </a:r>
          </a:p>
          <a:p>
            <a:pPr marL="285750" indent="-285750">
              <a:buFont typeface="Wingdings" panose="05000000000000000000" pitchFamily="2" charset="2"/>
              <a:buChar char="§"/>
            </a:pPr>
            <a:r>
              <a:rPr lang="en-GB" sz="2400" dirty="0">
                <a:solidFill>
                  <a:schemeClr val="bg1"/>
                </a:solidFill>
                <a:latin typeface="Times New Roman" panose="02020603050405020304" pitchFamily="18" charset="0"/>
                <a:ea typeface="MS Mincho" panose="02020609040205080304" pitchFamily="49" charset="-128"/>
                <a:cs typeface="Times New Roman" panose="02020603050405020304" pitchFamily="18" charset="0"/>
              </a:rPr>
              <a:t>We have learned many concepts related with technologies used during project phase.</a:t>
            </a:r>
          </a:p>
          <a:p>
            <a:pPr marL="285750" indent="-285750">
              <a:buFont typeface="Wingdings" panose="05000000000000000000" pitchFamily="2" charset="2"/>
              <a:buChar char="§"/>
            </a:pPr>
            <a:r>
              <a:rPr lang="en-GB" sz="2400" dirty="0">
                <a:solidFill>
                  <a:schemeClr val="bg1"/>
                </a:solidFill>
                <a:latin typeface="Times New Roman" panose="02020603050405020304" pitchFamily="18" charset="0"/>
                <a:ea typeface="MS Mincho" panose="02020609040205080304" pitchFamily="49" charset="-128"/>
                <a:cs typeface="Times New Roman" panose="02020603050405020304" pitchFamily="18" charset="0"/>
              </a:rPr>
              <a:t>Also have gained confidence of coding and presenting.</a:t>
            </a:r>
          </a:p>
          <a:p>
            <a:pPr marL="285750" indent="-285750">
              <a:buFont typeface="Wingdings" panose="05000000000000000000" pitchFamily="2" charset="2"/>
              <a:buChar char="§"/>
            </a:pPr>
            <a:endParaRPr lang="en-IN" dirty="0"/>
          </a:p>
        </p:txBody>
      </p:sp>
      <p:sp>
        <p:nvSpPr>
          <p:cNvPr id="4" name="TextBox 3">
            <a:extLst>
              <a:ext uri="{FF2B5EF4-FFF2-40B4-BE49-F238E27FC236}">
                <a16:creationId xmlns:a16="http://schemas.microsoft.com/office/drawing/2014/main" id="{5999B383-B0DB-4E4C-8221-6E439ED2FCAF}"/>
              </a:ext>
            </a:extLst>
          </p:cNvPr>
          <p:cNvSpPr txBox="1"/>
          <p:nvPr/>
        </p:nvSpPr>
        <p:spPr>
          <a:xfrm>
            <a:off x="2465294" y="5145741"/>
            <a:ext cx="6499412" cy="830997"/>
          </a:xfrm>
          <a:prstGeom prst="rect">
            <a:avLst/>
          </a:prstGeom>
          <a:noFill/>
        </p:spPr>
        <p:txBody>
          <a:bodyPr wrap="square" rtlCol="0">
            <a:spAutoFit/>
          </a:bodyPr>
          <a:lstStyle/>
          <a:p>
            <a:pPr algn="ctr"/>
            <a:r>
              <a:rPr lang="en-IN" sz="4800" b="1" i="1" u="sng" dirty="0">
                <a:solidFill>
                  <a:schemeClr val="bg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10280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Designer helps you get your point across</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latin typeface="Segoe UI" panose="020B0502040204020203" pitchFamily="34" charset="0"/>
                <a:cs typeface="Segoe UI" panose="020B0502040204020203" pitchFamily="34" charset="0"/>
              </a:rPr>
              <a:t>PowerPoint Designer suggests professional designs for your presentation, based on the content in your slides. </a:t>
            </a:r>
          </a:p>
          <a:p>
            <a:pPr marL="0" lvl="0" indent="0">
              <a:spcAft>
                <a:spcPts val="600"/>
              </a:spcAft>
              <a:buNone/>
              <a:defRPr/>
            </a:pPr>
            <a:r>
              <a:rPr lang="en-US" dirty="0">
                <a:latin typeface="Segoe UI" panose="020B0502040204020203" pitchFamily="34" charset="0"/>
                <a:cs typeface="Segoe UI" panose="020B0502040204020203" pitchFamily="34" charset="0"/>
              </a:rPr>
              <a:t>Designer is a subscription-only feature. </a:t>
            </a:r>
            <a:r>
              <a:rPr lang="en-US" dirty="0">
                <a:solidFill>
                  <a:prstClr val="black">
                    <a:lumMod val="75000"/>
                    <a:lumOff val="25000"/>
                  </a:prstClr>
                </a:solidFill>
                <a:latin typeface="Segoe UI" panose="020B0502040204020203" pitchFamily="34" charset="0"/>
                <a:cs typeface="Segoe UI" panose="020B0502040204020203" pitchFamily="34" charset="0"/>
              </a:rPr>
              <a:t>If you have an Office 365 subscription, the next slide shows you how it works in a new presentation.</a:t>
            </a:r>
            <a:endParaRPr lang="en-US" dirty="0">
              <a:latin typeface="Segoe UI" panose="020B0502040204020203" pitchFamily="34" charset="0"/>
              <a:cs typeface="Segoe UI" panose="020B0502040204020203" pitchFamily="34" charset="0"/>
            </a:endParaRPr>
          </a:p>
        </p:txBody>
      </p:sp>
      <p:pic>
        <p:nvPicPr>
          <p:cNvPr id="5" name="Picture 4" descr="Design ideas pane showing different design options"/>
          <p:cNvPicPr>
            <a:picLocks noChangeAspect="1"/>
          </p:cNvPicPr>
          <p:nvPr/>
        </p:nvPicPr>
        <p:blipFill rotWithShape="1">
          <a:blip r:embed="rId2" cstate="print">
            <a:extLst>
              <a:ext uri="{28A0092B-C50C-407E-A947-70E740481C1C}">
                <a14:useLocalDpi xmlns:a14="http://schemas.microsoft.com/office/drawing/2010/main" val="0"/>
              </a:ext>
            </a:extLst>
          </a:blip>
          <a:srcRect l="23607"/>
          <a:stretch/>
        </p:blipFill>
        <p:spPr>
          <a:xfrm>
            <a:off x="4976037" y="1385113"/>
            <a:ext cx="6513229" cy="4577621"/>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How to use PowerPoint Designer</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How it works: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Start a new presentation by going to </a:t>
            </a:r>
            <a:r>
              <a:rPr lang="en-US" dirty="0">
                <a:solidFill>
                  <a:srgbClr val="D24726"/>
                </a:solidFill>
                <a:latin typeface="Segoe UI Semibold" panose="020B0702040204020203" pitchFamily="34" charset="0"/>
                <a:cs typeface="Segoe UI Semibold" panose="020B0702040204020203" pitchFamily="34" charset="0"/>
              </a:rPr>
              <a:t>File</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New</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Blank</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Presentation</a:t>
            </a:r>
            <a:r>
              <a:rPr lang="en-US" dirty="0">
                <a:solidFill>
                  <a:prstClr val="black">
                    <a:lumMod val="75000"/>
                    <a:lumOff val="25000"/>
                  </a:prstClr>
                </a:solidFill>
                <a:cs typeface="Segoe UI"/>
              </a:rPr>
              <a: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On the very first slide, add a picture: Go to</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or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Online</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a:t>
            </a:r>
            <a:r>
              <a:rPr lang="en-US" dirty="0">
                <a:solidFill>
                  <a:prstClr val="black">
                    <a:lumMod val="75000"/>
                    <a:lumOff val="25000"/>
                  </a:prstClr>
                </a:solidFill>
                <a:latin typeface="Segoe UI" panose="020B0502040204020203" pitchFamily="34" charset="0"/>
                <a:cs typeface="Segoe UI" panose="020B0502040204020203" pitchFamily="34" charset="0"/>
              </a:rPr>
              <a:t>and choose the picture.</a:t>
            </a:r>
            <a:br>
              <a:rPr lang="en-US" dirty="0">
                <a:solidFill>
                  <a:prstClr val="black">
                    <a:lumMod val="75000"/>
                    <a:lumOff val="25000"/>
                  </a:prstClr>
                </a:solidFill>
                <a:latin typeface="Segoe UI" panose="020B0502040204020203" pitchFamily="34" charset="0"/>
                <a:cs typeface="Segoe UI" panose="020B0502040204020203" pitchFamily="34" charset="0"/>
              </a:rPr>
            </a:br>
            <a:br>
              <a:rPr lang="en-US" dirty="0">
                <a:solidFill>
                  <a:prstClr val="black">
                    <a:lumMod val="75000"/>
                    <a:lumOff val="25000"/>
                  </a:prstClr>
                </a:solidFill>
                <a:cs typeface="Segoe UI"/>
              </a:rPr>
            </a:b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picture.</a:t>
            </a:r>
          </a:p>
        </p:txBody>
      </p:sp>
      <p:grpSp>
        <p:nvGrpSpPr>
          <p:cNvPr id="22" name="Group 21" descr="Small circle with number 3 inside  indicating step 3"/>
          <p:cNvGrpSpPr/>
          <p:nvPr/>
        </p:nvGrpSpPr>
        <p:grpSpPr bwMode="blackWhite">
          <a:xfrm>
            <a:off x="531552" y="4208299"/>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When PowerPoint asks your permission to get design ideas,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Let's Go</a:t>
            </a:r>
            <a:r>
              <a:rPr lang="en-US" dirty="0">
                <a:solidFill>
                  <a:prstClr val="black">
                    <a:lumMod val="75000"/>
                    <a:lumOff val="25000"/>
                  </a:prstClr>
                </a:solidFill>
                <a:cs typeface="Segoe UI"/>
              </a:rPr>
              <a:t>.</a:t>
            </a:r>
          </a:p>
        </p:txBody>
      </p:sp>
      <p:grpSp>
        <p:nvGrpSpPr>
          <p:cNvPr id="37" name="Group 36" descr="Small circle with number 4 inside  indicating step 4"/>
          <p:cNvGrpSpPr/>
          <p:nvPr/>
        </p:nvGrpSpPr>
        <p:grpSpPr bwMode="blackWhite">
          <a:xfrm>
            <a:off x="531552" y="5137379"/>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Choose a design you like from the </a:t>
            </a:r>
            <a:r>
              <a:rPr lang="en-US" dirty="0">
                <a:solidFill>
                  <a:srgbClr val="D24726"/>
                </a:solidFill>
                <a:latin typeface="Segoe UI Semibold" panose="020B0702040204020203" pitchFamily="34" charset="0"/>
                <a:cs typeface="Segoe UI Semibold" panose="020B0702040204020203" pitchFamily="34" charset="0"/>
              </a:rPr>
              <a:t>Design Ideas </a:t>
            </a:r>
            <a:r>
              <a:rPr lang="en-US" dirty="0">
                <a:solidFill>
                  <a:prstClr val="black">
                    <a:lumMod val="75000"/>
                    <a:lumOff val="25000"/>
                  </a:prstClr>
                </a:solidFill>
                <a:latin typeface="Segoe UI" panose="020B0502040204020203" pitchFamily="34" charset="0"/>
                <a:cs typeface="Segoe UI" panose="020B0502040204020203" pitchFamily="34" charset="0"/>
              </a:rPr>
              <a:t>task pane.</a:t>
            </a:r>
          </a:p>
        </p:txBody>
      </p:sp>
      <p:pic>
        <p:nvPicPr>
          <p:cNvPr id="29" name="Picture 28" descr="Insert tab with option to insert pic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200" y="1455791"/>
            <a:ext cx="2795082" cy="1592728"/>
          </a:xfrm>
          <a:prstGeom prst="rect">
            <a:avLst/>
          </a:prstGeom>
        </p:spPr>
      </p:pic>
      <p:pic>
        <p:nvPicPr>
          <p:cNvPr id="23" name="Picture 22" descr="Design ideas dialog box asking for user confirmation to get design idea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033" y="3067244"/>
            <a:ext cx="2900887" cy="3506681"/>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Morph</a:t>
            </a:r>
          </a:p>
        </p:txBody>
      </p:sp>
      <p:sp>
        <p:nvSpPr>
          <p:cNvPr id="5" name="Content Placeholder 4"/>
          <p:cNvSpPr>
            <a:spLocks noGrp="1"/>
          </p:cNvSpPr>
          <p:nvPr>
            <p:ph sz="half" idx="4294967295"/>
          </p:nvPr>
        </p:nvSpPr>
        <p:spPr>
          <a:xfrm>
            <a:off x="541610" y="1431010"/>
            <a:ext cx="4557164" cy="4790886"/>
          </a:xfrm>
        </p:spPr>
        <p:txBody>
          <a:bodyPr vert="horz" lIns="91440" tIns="45720" rIns="91440" bIns="45720" rtlCol="0">
            <a:normAutofit/>
          </a:bodyPr>
          <a:lstStyle/>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makes smooth animations and object movements in your presentation. You use two similar slides to perform the animation, but it looks to your audience like the action happens on one slide. </a:t>
            </a:r>
          </a:p>
          <a:p>
            <a:pPr marL="0" indent="0">
              <a:lnSpc>
                <a:spcPts val="1800"/>
              </a:lnSpc>
              <a:spcBef>
                <a:spcPts val="1000"/>
              </a:spcBef>
              <a:spcAft>
                <a:spcPts val="600"/>
              </a:spcAft>
              <a:buNone/>
            </a:pPr>
            <a:r>
              <a:rPr lang="en-US" sz="1200" b="1" dirty="0">
                <a:solidFill>
                  <a:srgbClr val="D24726"/>
                </a:solidFill>
                <a:latin typeface="Segoe UI" panose="020B0502040204020203" pitchFamily="34" charset="0"/>
                <a:cs typeface="Segoe UI" panose="020B0502040204020203" pitchFamily="34" charset="0"/>
              </a:rPr>
              <a:t>Play</a:t>
            </a:r>
            <a:r>
              <a:rPr lang="en-US" sz="1200" dirty="0">
                <a:solidFill>
                  <a:prstClr val="black">
                    <a:lumMod val="75000"/>
                    <a:lumOff val="25000"/>
                  </a:prstClr>
                </a:solidFill>
                <a:latin typeface="Segoe UI" panose="020B0502040204020203" pitchFamily="34" charset="0"/>
                <a:cs typeface="Segoe UI" panose="020B0502040204020203" pitchFamily="34" charset="0"/>
              </a:rPr>
              <a:t> the video on the right to see a quick example.</a:t>
            </a:r>
          </a:p>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is a subscription-only feature. If you have an Office 365 subscription, you can try it yourself with the steps on the next slide.</a:t>
            </a:r>
          </a:p>
          <a:p>
            <a:pPr marL="0" indent="0">
              <a:lnSpc>
                <a:spcPts val="1800"/>
              </a:lnSpc>
              <a:spcBef>
                <a:spcPts val="1000"/>
              </a:spcBef>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 name="Morph video" descr="Video showing an example of the Morph feature which can be played or paused using the short-key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D80394A-61EE-4513-90D2-E9A3DA581656}" label="caption" lang="" r:embed="rId4"/>
                        </p173:trackLst>
                      </p173:tracksInfo>
                    </p:ext>
                  </p14:extLst>
                </p14:media>
              </p:ext>
            </p:extLst>
          </p:nvPr>
        </p:nvPicPr>
        <p:blipFill>
          <a:blip r:embed="rId5"/>
          <a:stretch>
            <a:fillRect/>
          </a:stretch>
        </p:blipFill>
        <p:spPr>
          <a:xfrm>
            <a:off x="5418759" y="1540565"/>
            <a:ext cx="6110288" cy="3438525"/>
          </a:xfr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t>
            </a:r>
            <a:r>
              <a:rPr lang="en-US" dirty="0">
                <a:latin typeface="Segoe UI Light" panose="020B0502040204020203" pitchFamily="34" charset="0"/>
                <a:cs typeface="Segoe UI Light" panose="020B0502040204020203" pitchFamily="34" charset="0"/>
              </a:rPr>
              <a:t>Morph</a:t>
            </a:r>
          </a:p>
        </p:txBody>
      </p:sp>
      <p:sp>
        <p:nvSpPr>
          <p:cNvPr id="30"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t>Try it yourself with these two simple “planets”:</a:t>
            </a:r>
          </a:p>
        </p:txBody>
      </p:sp>
      <p:grpSp>
        <p:nvGrpSpPr>
          <p:cNvPr id="13" name="Group 12" descr="Small circle with number 1 inside  indicating step 1"/>
          <p:cNvGrpSpPr/>
          <p:nvPr/>
        </p:nvGrpSpPr>
        <p:grpSpPr bwMode="blackWhite">
          <a:xfrm>
            <a:off x="558723" y="1917997"/>
            <a:ext cx="558179" cy="409838"/>
            <a:chOff x="6953426"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18" name="Group 17" descr="Small circle with number 2 inside  indicating step 2"/>
          <p:cNvGrpSpPr/>
          <p:nvPr/>
        </p:nvGrpSpPr>
        <p:grpSpPr bwMode="blackWhite">
          <a:xfrm>
            <a:off x="558723" y="2896735"/>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shapes on the right in some way (move, resize, change color),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26" name="Group 25" descr="Small circle with number 3 inside  indicating step 3"/>
          <p:cNvGrpSpPr/>
          <p:nvPr/>
        </p:nvGrpSpPr>
        <p:grpSpPr bwMode="blackWhite">
          <a:xfrm>
            <a:off x="557319" y="4344232"/>
            <a:ext cx="558179" cy="409838"/>
            <a:chOff x="6953426" y="711274"/>
            <a:chExt cx="558179" cy="409838"/>
          </a:xfrm>
        </p:grpSpPr>
        <p:sp>
          <p:nvSpPr>
            <p:cNvPr id="27" name="Oval 2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9" name="Content Placeholder 17"/>
          <p:cNvSpPr txBox="1">
            <a:spLocks/>
          </p:cNvSpPr>
          <p:nvPr/>
        </p:nvSpPr>
        <p:spPr>
          <a:xfrm>
            <a:off x="1076799" y="436052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circle morph!</a:t>
            </a:r>
          </a:p>
        </p:txBody>
      </p:sp>
      <p:sp>
        <p:nvSpPr>
          <p:cNvPr id="17" name="Content Placeholder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rPr>
              <a:t>.</a:t>
            </a:r>
          </a:p>
        </p:txBody>
      </p:sp>
      <p:pic>
        <p:nvPicPr>
          <p:cNvPr id="2" name="Picture 1" descr="Slide thumbnail context menu showing the Duplicate Slide optio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5391" y="1455491"/>
            <a:ext cx="1402148" cy="1803887"/>
          </a:xfrm>
          <a:prstGeom prst="rect">
            <a:avLst/>
          </a:prstGeom>
        </p:spPr>
      </p:pic>
      <p:pic>
        <p:nvPicPr>
          <p:cNvPr id="6" name="Picture 5" descr="Transition tab showing morph transit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3896" y="3159609"/>
            <a:ext cx="2468760" cy="1185923"/>
          </a:xfrm>
          <a:prstGeom prst="rect">
            <a:avLst/>
          </a:prstGeom>
        </p:spPr>
      </p:pic>
      <p:pic>
        <p:nvPicPr>
          <p:cNvPr id="5" name="Picture 4" descr="Slide Show butt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079" y="4344232"/>
            <a:ext cx="2134319" cy="887084"/>
          </a:xfrm>
          <a:prstGeom prst="rect">
            <a:avLst/>
          </a:prstGeom>
        </p:spPr>
      </p:pic>
      <p:cxnSp>
        <p:nvCxnSpPr>
          <p:cNvPr id="20" name="Straight Connector 19">
            <a:extLst>
              <a:ext uri="{C183D7F6-B498-43B3-948B-1728B52AA6E4}">
                <adec:decorative xmlns:adec="http://schemas.microsoft.com/office/drawing/2017/decorative" val="1"/>
              </a:ext>
            </a:extLst>
          </p:cNvPr>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descr="Large, blue circle with a small light blue circle inside"/>
          <p:cNvSpPr/>
          <p:nvPr/>
        </p:nvSpPr>
        <p:spPr>
          <a:xfrm>
            <a:off x="7236525"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Oval 10" descr="Small light blue circle inside a large dark blue circle"/>
          <p:cNvSpPr/>
          <p:nvPr/>
        </p:nvSpPr>
        <p:spPr bwMode="ltGray">
          <a:xfrm>
            <a:off x="8086223"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6833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Working together in real time</a:t>
            </a:r>
          </a:p>
        </p:txBody>
      </p:sp>
      <p:sp>
        <p:nvSpPr>
          <p:cNvPr id="5" name="Content Placeholder 4"/>
          <p:cNvSpPr>
            <a:spLocks noGrp="1"/>
          </p:cNvSpPr>
          <p:nvPr>
            <p:ph sz="half" idx="4294967295"/>
          </p:nvPr>
        </p:nvSpPr>
        <p:spPr>
          <a:xfrm>
            <a:off x="541611" y="1431010"/>
            <a:ext cx="4413626" cy="3978275"/>
          </a:xfrm>
        </p:spPr>
        <p:txBody>
          <a:bodyPr vert="horz" lIns="91440" tIns="45720" rIns="91440" bIns="45720" rtlCol="0">
            <a:normAutofit/>
          </a:bodyPr>
          <a:lstStyle/>
          <a:p>
            <a:pPr marL="0" indent="0">
              <a:lnSpc>
                <a:spcPts val="1800"/>
              </a:lnSpc>
              <a:spcBef>
                <a:spcPts val="1000"/>
              </a:spcBef>
              <a:spcAft>
                <a:spcPts val="20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When you share your presentation with others, you’ll see them working with you at the same time. </a:t>
            </a:r>
            <a:br>
              <a:rPr lang="en-US" sz="1200" dirty="0">
                <a:solidFill>
                  <a:prstClr val="black">
                    <a:lumMod val="75000"/>
                    <a:lumOff val="25000"/>
                  </a:prstClr>
                </a:solidFill>
                <a:latin typeface="Segoe UI" panose="020B0502040204020203" pitchFamily="34" charset="0"/>
                <a:cs typeface="Segoe UI" panose="020B0502040204020203" pitchFamily="34" charset="0"/>
              </a:rPr>
            </a:br>
            <a:br>
              <a:rPr lang="en-US" sz="1200" dirty="0">
                <a:solidFill>
                  <a:prstClr val="black">
                    <a:lumMod val="75000"/>
                    <a:lumOff val="25000"/>
                  </a:prstClr>
                </a:solidFill>
                <a:latin typeface="Segoe UI" panose="020B0502040204020203" pitchFamily="34" charset="0"/>
                <a:cs typeface="Segoe UI" panose="020B0502040204020203" pitchFamily="34" charset="0"/>
              </a:rPr>
            </a:br>
            <a:r>
              <a:rPr lang="en-US" sz="1200" dirty="0">
                <a:solidFill>
                  <a:prstClr val="black">
                    <a:lumMod val="75000"/>
                    <a:lumOff val="25000"/>
                  </a:prstClr>
                </a:solidFill>
                <a:latin typeface="Segoe UI" panose="020B0502040204020203" pitchFamily="34" charset="0"/>
                <a:cs typeface="Segoe UI" panose="020B0502040204020203" pitchFamily="34" charset="0"/>
              </a:rPr>
              <a:t>How it works:</a:t>
            </a:r>
          </a:p>
        </p:txBody>
      </p:sp>
      <p:pic>
        <p:nvPicPr>
          <p:cNvPr id="11" name="Picture 10" descr="Share icon showing number of people  working on the presentatio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84" y="2425111"/>
            <a:ext cx="3262550" cy="1475660"/>
          </a:xfrm>
          <a:prstGeom prst="rect">
            <a:avLst/>
          </a:prstGeom>
        </p:spPr>
      </p:pic>
      <p:grpSp>
        <p:nvGrpSpPr>
          <p:cNvPr id="33" name="Group 32" descr="Small circle with number 1 inside indicating step 1"/>
          <p:cNvGrpSpPr/>
          <p:nvPr/>
        </p:nvGrpSpPr>
        <p:grpSpPr bwMode="blackWhite">
          <a:xfrm>
            <a:off x="558723" y="4531632"/>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9" y="4571824"/>
            <a:ext cx="2696774" cy="99258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D24726"/>
                </a:solidFill>
                <a:latin typeface="Segoe UI" panose="020B0502040204020203" pitchFamily="34" charset="0"/>
                <a:cs typeface="Segoe UI" panose="020B0502040204020203" pitchFamily="34" charset="0"/>
              </a:rPr>
              <a:t>Share</a:t>
            </a:r>
            <a:r>
              <a:rPr lang="en-US" dirty="0">
                <a:solidFill>
                  <a:prstClr val="black">
                    <a:lumMod val="75000"/>
                    <a:lumOff val="25000"/>
                  </a:prstClr>
                </a:solidFill>
                <a:latin typeface="Segoe UI" panose="020B0502040204020203" pitchFamily="34" charset="0"/>
                <a:cs typeface="Segoe UI" panose="020B0502040204020203" pitchFamily="34" charset="0"/>
              </a:rPr>
              <a:t> from above the ribbon, or by using </a:t>
            </a:r>
            <a:r>
              <a:rPr lang="en-US">
                <a:solidFill>
                  <a:prstClr val="black">
                    <a:lumMod val="75000"/>
                    <a:lumOff val="25000"/>
                  </a:prstClr>
                </a:solidFill>
                <a:latin typeface="Segoe UI" panose="020B0502040204020203" pitchFamily="34" charset="0"/>
                <a:cs typeface="Segoe UI" panose="020B0502040204020203" pitchFamily="34" charset="0"/>
              </a:rPr>
              <a:t>short-key </a:t>
            </a:r>
            <a:r>
              <a:rPr lang="en-US">
                <a:solidFill>
                  <a:srgbClr val="D24726"/>
                </a:solidFill>
                <a:latin typeface="Segoe UI" panose="020B0502040204020203" pitchFamily="34" charset="0"/>
                <a:cs typeface="Segoe UI" panose="020B0502040204020203" pitchFamily="34" charset="0"/>
              </a:rPr>
              <a:t>Alt-ZS</a:t>
            </a:r>
            <a:r>
              <a:rPr lang="en-US">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latin typeface="Segoe UI" panose="020B0502040204020203" pitchFamily="34" charset="0"/>
                <a:cs typeface="Segoe UI" panose="020B0502040204020203" pitchFamily="34" charset="0"/>
              </a:rPr>
              <a:t>to invite people to work with you (You can save to the cloud at this point.)</a:t>
            </a:r>
          </a:p>
        </p:txBody>
      </p:sp>
      <p:pic>
        <p:nvPicPr>
          <p:cNvPr id="9" name="Picture 8" descr="Marker showing who is working on a sli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1352" y="2434307"/>
            <a:ext cx="3841692" cy="2512928"/>
          </a:xfrm>
          <a:prstGeom prst="rect">
            <a:avLst/>
          </a:prstGeom>
        </p:spPr>
      </p:pic>
      <p:grpSp>
        <p:nvGrpSpPr>
          <p:cNvPr id="36" name="Group 35" descr="Small circle with number 2 inside indicating step 2"/>
          <p:cNvGrpSpPr/>
          <p:nvPr/>
        </p:nvGrpSpPr>
        <p:grpSpPr bwMode="blackWhite">
          <a:xfrm>
            <a:off x="4249102" y="4531632"/>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other people are in the presentation, a marker shows who is on which slide…</a:t>
            </a:r>
          </a:p>
        </p:txBody>
      </p:sp>
      <p:pic>
        <p:nvPicPr>
          <p:cNvPr id="12" name="Picture 11" descr="Maker showing the part of the slide being edi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9419" y="2350394"/>
            <a:ext cx="3563782" cy="2305344"/>
          </a:xfrm>
          <a:prstGeom prst="rect">
            <a:avLst/>
          </a:prstGeom>
        </p:spPr>
      </p:pic>
      <p:grpSp>
        <p:nvGrpSpPr>
          <p:cNvPr id="39" name="Group 38" descr="Small circle with number 3 inside  indicating step 3"/>
          <p:cNvGrpSpPr/>
          <p:nvPr/>
        </p:nvGrpSpPr>
        <p:grpSpPr bwMode="blackWhite">
          <a:xfrm>
            <a:off x="7930921" y="4531632"/>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4571824"/>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…and the part of the slide they're editing.</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334E0-AC83-4ED8-89F6-E3CE20D125AD}"/>
              </a:ext>
            </a:extLst>
          </p:cNvPr>
          <p:cNvSpPr>
            <a:spLocks noGrp="1"/>
          </p:cNvSpPr>
          <p:nvPr>
            <p:ph type="title"/>
          </p:nvPr>
        </p:nvSpPr>
        <p:spPr>
          <a:xfrm>
            <a:off x="521208" y="448056"/>
            <a:ext cx="10953616" cy="640080"/>
          </a:xfrm>
        </p:spPr>
        <p:txBody>
          <a:bodyPr/>
          <a:lstStyle/>
          <a:p>
            <a:pPr algn="ctr"/>
            <a:r>
              <a:rPr lang="en-IN" u="sng" dirty="0">
                <a:solidFill>
                  <a:schemeClr val="bg1"/>
                </a:solidFill>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67088027-6081-40CD-9426-195454B33E87}"/>
              </a:ext>
            </a:extLst>
          </p:cNvPr>
          <p:cNvSpPr txBox="1"/>
          <p:nvPr/>
        </p:nvSpPr>
        <p:spPr>
          <a:xfrm flipH="1">
            <a:off x="1291813" y="1186748"/>
            <a:ext cx="7045364" cy="3903954"/>
          </a:xfrm>
          <a:prstGeom prst="rect">
            <a:avLst/>
          </a:prstGeom>
          <a:noFill/>
        </p:spPr>
        <p:txBody>
          <a:bodyPr wrap="square" rtlCol="0">
            <a:spAutoFit/>
          </a:bodyPr>
          <a:lstStyle/>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1.Project Introduction</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2.Project Architecture</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3.Technologies used</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4.Database Introduction</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5.User Roles and Responsibilities</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6.Future Extension</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7..Conclusion</a:t>
            </a:r>
          </a:p>
        </p:txBody>
      </p:sp>
    </p:spTree>
    <p:extLst>
      <p:ext uri="{BB962C8B-B14F-4D97-AF65-F5344CB8AC3E}">
        <p14:creationId xmlns:p14="http://schemas.microsoft.com/office/powerpoint/2010/main" val="1462675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You’re an expert with Tell Me</a:t>
            </a:r>
          </a:p>
        </p:txBody>
      </p:sp>
      <p:sp>
        <p:nvSpPr>
          <p:cNvPr id="38" name="Content Placeholder 17"/>
          <p:cNvSpPr txBox="1">
            <a:spLocks/>
          </p:cNvSpPr>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The Tell Me box finds the right command when you need it,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so you can save time and focus on your work.</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grpSp>
        <p:nvGrpSpPr>
          <p:cNvPr id="4" name="Group 3" descr="Small circle with number 1 inside  indicating step 1"/>
          <p:cNvGrpSpPr/>
          <p:nvPr/>
        </p:nvGrpSpPr>
        <p:grpSpPr bwMode="blackWhite">
          <a:xfrm>
            <a:off x="558723" y="2638502"/>
            <a:ext cx="558179" cy="409838"/>
            <a:chOff x="6953426" y="711274"/>
            <a:chExt cx="558179" cy="409838"/>
          </a:xfrm>
        </p:grpSpPr>
        <p:sp>
          <p:nvSpPr>
            <p:cNvPr id="2" name="Oval 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9" name="Content Placeholder 17"/>
          <p:cNvSpPr txBox="1">
            <a:spLocks/>
          </p:cNvSpPr>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a:lnSpc>
                <a:spcPct val="100000"/>
              </a:lnSpc>
              <a:spcBef>
                <a:spcPts val="0"/>
              </a:spcBef>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404040"/>
                </a:solidFill>
                <a:latin typeface="Segoe UI" panose="020B0502040204020203" pitchFamily="34" charset="0"/>
                <a:cs typeface="Segoe UI" panose="020B0502040204020203" pitchFamily="34" charset="0"/>
              </a:rPr>
              <a:t>the Robot picture </a:t>
            </a:r>
            <a:r>
              <a:rPr lang="en-US" dirty="0">
                <a:solidFill>
                  <a:prstClr val="black">
                    <a:lumMod val="75000"/>
                    <a:lumOff val="25000"/>
                  </a:prstClr>
                </a:solidFill>
                <a:latin typeface="Segoe UI" panose="020B0502040204020203" pitchFamily="34" charset="0"/>
                <a:cs typeface="Segoe UI" panose="020B0502040204020203" pitchFamily="34" charset="0"/>
              </a:rPr>
              <a:t>on the right.</a:t>
            </a:r>
          </a:p>
        </p:txBody>
      </p:sp>
      <p:grpSp>
        <p:nvGrpSpPr>
          <p:cNvPr id="19" name="Group 18" descr="Small circle with number 2 inside  indicating step 2"/>
          <p:cNvGrpSpPr/>
          <p:nvPr/>
        </p:nvGrpSpPr>
        <p:grpSpPr bwMode="blackWhite">
          <a:xfrm>
            <a:off x="558723" y="3312993"/>
            <a:ext cx="558179" cy="409838"/>
            <a:chOff x="6953426" y="711274"/>
            <a:chExt cx="558179" cy="409838"/>
          </a:xfrm>
        </p:grpSpPr>
        <p:sp>
          <p:nvSpPr>
            <p:cNvPr id="20" name="Oval 1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2" name="Content Placeholder 17"/>
          <p:cNvSpPr txBox="1">
            <a:spLocks/>
          </p:cNvSpPr>
          <p:nvPr/>
        </p:nvSpPr>
        <p:spPr>
          <a:xfrm>
            <a:off x="1066039" y="3353185"/>
            <a:ext cx="350407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prstClr val="black">
                    <a:lumMod val="75000"/>
                    <a:lumOff val="25000"/>
                  </a:prstClr>
                </a:solidFill>
                <a:latin typeface="Segoe UI" panose="020B0502040204020203" pitchFamily="34" charset="0"/>
                <a:cs typeface="Segoe UI" panose="020B0502040204020203" pitchFamily="34" charset="0"/>
              </a:rPr>
              <a:t>Type</a:t>
            </a:r>
            <a:r>
              <a:rPr lang="en-US" dirty="0">
                <a:solidFill>
                  <a:prstClr val="black">
                    <a:lumMod val="75000"/>
                    <a:lumOff val="25000"/>
                  </a:prstClr>
                </a:solidFill>
              </a:rPr>
              <a:t> </a:t>
            </a:r>
            <a:r>
              <a:rPr lang="en-US" i="1" dirty="0">
                <a:solidFill>
                  <a:srgbClr val="D24726"/>
                </a:solidFill>
                <a:latin typeface="Segoe UI" panose="020B0502040204020203" pitchFamily="34" charset="0"/>
                <a:cs typeface="Segoe UI" panose="020B0502040204020203" pitchFamily="34" charset="0"/>
              </a:rPr>
              <a:t>animation</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in the </a:t>
            </a:r>
            <a:r>
              <a:rPr lang="en-US" dirty="0">
                <a:solidFill>
                  <a:srgbClr val="D24726"/>
                </a:solidFill>
                <a:latin typeface="Segoe UI Semibold" panose="020B0702040204020203" pitchFamily="34" charset="0"/>
                <a:cs typeface="Segoe UI Semibold" panose="020B0702040204020203" pitchFamily="34" charset="0"/>
              </a:rPr>
              <a:t>Tell Me </a:t>
            </a:r>
            <a:r>
              <a:rPr lang="en-US" dirty="0">
                <a:solidFill>
                  <a:prstClr val="black">
                    <a:lumMod val="75000"/>
                    <a:lumOff val="25000"/>
                  </a:prstClr>
                </a:solidFill>
                <a:latin typeface="Segoe UI" panose="020B0502040204020203" pitchFamily="34" charset="0"/>
                <a:cs typeface="Segoe UI" panose="020B0502040204020203" pitchFamily="34" charset="0"/>
              </a:rPr>
              <a:t>box, and then choose </a:t>
            </a:r>
            <a:r>
              <a:rPr lang="en-US" dirty="0">
                <a:solidFill>
                  <a:srgbClr val="D24726"/>
                </a:solidFill>
                <a:latin typeface="Segoe UI Semibold" panose="020B0702040204020203" pitchFamily="34" charset="0"/>
                <a:cs typeface="Segoe UI Semibold" panose="020B0702040204020203" pitchFamily="34" charset="0"/>
              </a:rPr>
              <a:t>Add Animation</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31" name="Group 30" descr="Small circle with number 3 inside  indicating step 3"/>
          <p:cNvGrpSpPr/>
          <p:nvPr/>
        </p:nvGrpSpPr>
        <p:grpSpPr bwMode="blackWhite">
          <a:xfrm>
            <a:off x="557319" y="4263506"/>
            <a:ext cx="558179" cy="409838"/>
            <a:chOff x="6953426" y="711274"/>
            <a:chExt cx="558179" cy="409838"/>
          </a:xfrm>
        </p:grpSpPr>
        <p:sp>
          <p:nvSpPr>
            <p:cNvPr id="32" name="Oval 3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4" name="Content Placeholder 17"/>
          <p:cNvSpPr txBox="1">
            <a:spLocks/>
          </p:cNvSpPr>
          <p:nvPr/>
        </p:nvSpPr>
        <p:spPr>
          <a:xfrm>
            <a:off x="1064636" y="4303697"/>
            <a:ext cx="2134038"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an animation effect, like </a:t>
            </a:r>
            <a:r>
              <a:rPr lang="en-US" dirty="0">
                <a:solidFill>
                  <a:srgbClr val="D24726"/>
                </a:solidFill>
                <a:latin typeface="Segoe UI Semibold" panose="020B0702040204020203" pitchFamily="34" charset="0"/>
                <a:cs typeface="Segoe UI Semibold" panose="020B0702040204020203" pitchFamily="34" charset="0"/>
              </a:rPr>
              <a:t>Zoom</a:t>
            </a:r>
            <a:r>
              <a:rPr lang="en-US" dirty="0">
                <a:solidFill>
                  <a:prstClr val="black">
                    <a:lumMod val="75000"/>
                    <a:lumOff val="25000"/>
                  </a:prstClr>
                </a:solidFill>
                <a:latin typeface="Segoe UI" panose="020B0502040204020203" pitchFamily="34" charset="0"/>
                <a:cs typeface="Segoe UI" panose="020B0502040204020203" pitchFamily="34" charset="0"/>
              </a:rPr>
              <a:t>, and watch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what happens.</a:t>
            </a:r>
          </a:p>
        </p:txBody>
      </p:sp>
      <p:sp>
        <p:nvSpPr>
          <p:cNvPr id="25" name="Text Box 16" descr="Select me"/>
          <p:cNvSpPr txBox="1"/>
          <p:nvPr/>
        </p:nvSpPr>
        <p:spPr>
          <a:xfrm rot="21077122">
            <a:off x="6043297" y="1772253"/>
            <a:ext cx="1334770" cy="435610"/>
          </a:xfrm>
          <a:prstGeom prst="rect">
            <a:avLst/>
          </a:prstGeom>
          <a:noFill/>
          <a:ln>
            <a:noFill/>
          </a:ln>
          <a:effectLst/>
          <a:extLst>
            <a:ext uri="{C572A759-6A51-4108-AA02-DFA0A04FC94B}">
              <ma14:wrappingTextBoxFlag xmlns:ma14="http://schemas.microsoft.com/office/mac/drawingml/2011/main" xmlns=""/>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spcBef>
                <a:spcPts val="0"/>
              </a:spcBef>
              <a:spcAft>
                <a:spcPts val="200"/>
              </a:spcAft>
              <a:tabLst>
                <a:tab pos="4931410" algn="l"/>
              </a:tabLst>
            </a:pPr>
            <a:r>
              <a:rPr lang="en-US" sz="1200" b="1" kern="1000" spc="100" dirty="0">
                <a:ln>
                  <a:noFill/>
                </a:ln>
                <a:solidFill>
                  <a:srgbClr val="D24726"/>
                </a:solidFill>
                <a:effectLst/>
                <a:latin typeface="Segoe UI Semibold" panose="020B0702040204020203" pitchFamily="34" charset="0"/>
                <a:ea typeface="SimHei" panose="02010609060101010101" pitchFamily="49" charset="-122"/>
                <a:cs typeface="Times New Roman" panose="02020603050405020304" pitchFamily="18" charset="0"/>
              </a:rPr>
              <a:t>SELECT ME</a:t>
            </a:r>
            <a:endParaRPr lang="en-US" sz="1200" b="1" kern="1400" dirty="0">
              <a:solidFill>
                <a:srgbClr val="D24726"/>
              </a:solidFill>
              <a:effectLst/>
              <a:latin typeface="Segoe UI Light" panose="020B0502040204020203" pitchFamily="34" charset="0"/>
              <a:ea typeface="SimHei" panose="02010609060101010101" pitchFamily="49" charset="-122"/>
              <a:cs typeface="Times New Roman" panose="02020603050405020304" pitchFamily="18" charset="0"/>
            </a:endParaRPr>
          </a:p>
        </p:txBody>
      </p:sp>
      <p:pic>
        <p:nvPicPr>
          <p:cNvPr id="5" name="Picture 4" descr="Tell Me box"/>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7766" y="3410945"/>
            <a:ext cx="2106152" cy="220833"/>
          </a:xfrm>
          <a:prstGeom prst="rect">
            <a:avLst/>
          </a:prstGeom>
        </p:spPr>
      </p:pic>
      <p:pic>
        <p:nvPicPr>
          <p:cNvPr id="7" name="Picture 6" descr="Animation tab showing zoom op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40" y="4069080"/>
            <a:ext cx="3803904" cy="2438400"/>
          </a:xfrm>
          <a:prstGeom prst="rect">
            <a:avLst/>
          </a:prstGeom>
        </p:spPr>
      </p:pic>
      <p:pic>
        <p:nvPicPr>
          <p:cNvPr id="24" name="Picture 23">
            <a:extLst>
              <a:ext uri="{C183D7F6-B498-43B3-948B-1728B52AA6E4}">
                <adec:decorative xmlns:adec="http://schemas.microsoft.com/office/drawing/2017/decorative" val="1"/>
              </a:ext>
            </a:extLst>
          </p:cNvPr>
          <p:cNvPicPr/>
          <p:nvPr/>
        </p:nvPicPr>
        <p:blipFill>
          <a:blip r:embed="rId4"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Picture 22" descr="Robot"/>
          <p:cNvPicPr>
            <a:picLocks noChangeAspect="1"/>
          </p:cNvPicPr>
          <p:nvPr/>
        </p:nvPicPr>
        <p:blipFill>
          <a:blip r:embed="rId5"/>
          <a:stretch>
            <a:fillRect/>
          </a:stretch>
        </p:blipFill>
        <p:spPr>
          <a:xfrm>
            <a:off x="7912741" y="1646170"/>
            <a:ext cx="2775459" cy="4531804"/>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Explore without leaving your slides</a:t>
            </a:r>
          </a:p>
        </p:txBody>
      </p:sp>
      <p:sp>
        <p:nvSpPr>
          <p:cNvPr id="16" name="Content Placeholder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Smart Lookup brings research directly in to PowerPoint.</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pic>
        <p:nvPicPr>
          <p:cNvPr id="18" name="Picture 17" descr="Three pictures showing the Smart Lookup fea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408" y="2144574"/>
            <a:ext cx="11129521" cy="3198055"/>
          </a:xfrm>
          <a:prstGeom prst="rect">
            <a:avLst/>
          </a:prstGeom>
        </p:spPr>
      </p:pic>
      <p:grpSp>
        <p:nvGrpSpPr>
          <p:cNvPr id="33" name="Group 32" descr="Small circle with number 1 inside  indicating step 1"/>
          <p:cNvGrpSpPr/>
          <p:nvPr/>
        </p:nvGrpSpPr>
        <p:grpSpPr bwMode="blackWhite">
          <a:xfrm>
            <a:off x="558723" y="523338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Right-click in the word </a:t>
            </a:r>
            <a:r>
              <a:rPr lang="en-US" i="1" dirty="0">
                <a:solidFill>
                  <a:srgbClr val="D24726"/>
                </a:solidFill>
                <a:latin typeface="Segoe UI" panose="020B0502040204020203" pitchFamily="34" charset="0"/>
                <a:cs typeface="Segoe UI" panose="020B0502040204020203" pitchFamily="34" charset="0"/>
              </a:rPr>
              <a:t>office</a:t>
            </a:r>
            <a:r>
              <a:rPr lang="en-US" dirty="0">
                <a:solidFill>
                  <a:prstClr val="black">
                    <a:lumMod val="75000"/>
                    <a:lumOff val="25000"/>
                  </a:prstClr>
                </a:solidFill>
                <a:latin typeface="Segoe UI" panose="020B0502040204020203" pitchFamily="34" charset="0"/>
                <a:cs typeface="Segoe UI" panose="020B0502040204020203" pitchFamily="34" charset="0"/>
              </a:rPr>
              <a:t> in the following phrase: </a:t>
            </a:r>
            <a:r>
              <a:rPr lang="en-US" sz="1800" dirty="0">
                <a:solidFill>
                  <a:prstClr val="black">
                    <a:lumMod val="75000"/>
                    <a:lumOff val="25000"/>
                  </a:prstClr>
                </a:solidFill>
                <a:latin typeface="Segoe UI" panose="020B0502040204020203" pitchFamily="34" charset="0"/>
                <a:cs typeface="Segoe UI" panose="020B0502040204020203" pitchFamily="34" charset="0"/>
              </a:rPr>
              <a:t>office furniture</a:t>
            </a:r>
          </a:p>
        </p:txBody>
      </p:sp>
      <p:grpSp>
        <p:nvGrpSpPr>
          <p:cNvPr id="36" name="Group 35" descr="Small circle with number 2 inside  indicating step 2"/>
          <p:cNvGrpSpPr/>
          <p:nvPr/>
        </p:nvGrpSpPr>
        <p:grpSpPr bwMode="blackWhite">
          <a:xfrm>
            <a:off x="4249102" y="5233381"/>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t>
            </a:r>
            <a:r>
              <a:rPr lang="en-US" dirty="0">
                <a:solidFill>
                  <a:srgbClr val="D24726"/>
                </a:solidFill>
                <a:latin typeface="Segoe UI Semibold" panose="020B0702040204020203" pitchFamily="34" charset="0"/>
                <a:cs typeface="Segoe UI Semibold" panose="020B0702040204020203" pitchFamily="34" charset="0"/>
              </a:rPr>
              <a:t>Smart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Lookup</a:t>
            </a:r>
            <a:r>
              <a:rPr lang="en-US" dirty="0">
                <a:latin typeface="Segoe UI" panose="020B0502040204020203" pitchFamily="34" charset="0"/>
                <a:cs typeface="Segoe UI" panose="020B0502040204020203" pitchFamily="34" charset="0"/>
              </a:rPr>
              <a:t>, and notice that results are contextual for that phrase, not </a:t>
            </a:r>
            <a:r>
              <a:rPr lang="en-US" sz="1800" dirty="0">
                <a:latin typeface="Segoe UI" panose="020B0502040204020203" pitchFamily="34" charset="0"/>
                <a:cs typeface="Segoe UI" panose="020B0502040204020203" pitchFamily="34" charset="0"/>
              </a:rPr>
              <a:t>Microsoft Office apps</a:t>
            </a:r>
            <a:r>
              <a:rPr lang="en-US" dirty="0">
                <a:latin typeface="Segoe UI" panose="020B0502040204020203" pitchFamily="34" charset="0"/>
                <a:cs typeface="Segoe UI" panose="020B0502040204020203" pitchFamily="34" charset="0"/>
              </a:rPr>
              <a:t>.</a:t>
            </a:r>
            <a:endParaRPr lang="en-US" dirty="0">
              <a:solidFill>
                <a:srgbClr val="D24726"/>
              </a:solidFill>
              <a:latin typeface="Segoe UI" panose="020B0502040204020203" pitchFamily="34" charset="0"/>
              <a:cs typeface="Segoe UI" panose="020B0502040204020203" pitchFamily="34" charset="0"/>
            </a:endParaRPr>
          </a:p>
        </p:txBody>
      </p:sp>
      <p:grpSp>
        <p:nvGrpSpPr>
          <p:cNvPr id="39" name="Group 38" descr="Small circle with number 3 inside  indicating step 3"/>
          <p:cNvGrpSpPr/>
          <p:nvPr/>
        </p:nvGrpSpPr>
        <p:grpSpPr bwMode="blackWhite">
          <a:xfrm>
            <a:off x="7930921" y="5233381"/>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pPr>
            <a:r>
              <a:rPr lang="en-US" dirty="0">
                <a:latin typeface="Segoe UI" panose="020B0502040204020203" pitchFamily="34" charset="0"/>
                <a:cs typeface="Segoe UI" panose="020B0502040204020203" pitchFamily="34" charset="0"/>
              </a:rPr>
              <a:t>Just for fun, try Smart Lookup again by right-clicking in the word </a:t>
            </a:r>
            <a:r>
              <a:rPr lang="en-US" i="1" dirty="0">
                <a:solidFill>
                  <a:srgbClr val="D24726"/>
                </a:solidFill>
                <a:latin typeface="Segoe UI" panose="020B0502040204020203" pitchFamily="34" charset="0"/>
                <a:cs typeface="Segoe UI" panose="020B0502040204020203" pitchFamily="34" charset="0"/>
              </a:rPr>
              <a:t>Office</a:t>
            </a:r>
            <a:r>
              <a:rPr lang="en-US" dirty="0"/>
              <a:t> </a:t>
            </a:r>
            <a:r>
              <a:rPr lang="en-US" dirty="0">
                <a:latin typeface="Segoe UI" panose="020B0502040204020203" pitchFamily="34" charset="0"/>
                <a:cs typeface="Segoe UI" panose="020B0502040204020203" pitchFamily="34" charset="0"/>
              </a:rPr>
              <a:t>in Step 2.</a:t>
            </a:r>
          </a:p>
          <a:p>
            <a:pPr marL="0" indent="0">
              <a:spcAft>
                <a:spcPts val="2000"/>
              </a:spcAft>
              <a:buNone/>
            </a:pPr>
            <a:endParaRPr lang="en-US" dirty="0">
              <a:solidFill>
                <a:prstClr val="black">
                  <a:lumMod val="75000"/>
                  <a:lumOff val="25000"/>
                </a:prstClr>
              </a:solidFill>
            </a:endParaRP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Content Placeholder 4"/>
          <p:cNvSpPr>
            <a:spLocks noGrp="1"/>
          </p:cNvSpPr>
          <p:nvPr>
            <p:ph sz="half" idx="4294967295"/>
          </p:nvPr>
        </p:nvSpPr>
        <p:spPr>
          <a:xfrm>
            <a:off x="541611" y="2614427"/>
            <a:ext cx="9442648" cy="3978275"/>
          </a:xfrm>
        </p:spPr>
        <p:txBody>
          <a:bodyPr>
            <a:norm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br>
              <a:rPr lang="en-US" sz="2000" dirty="0">
                <a:latin typeface="Segoe UI Light" panose="020B0502040204020203" pitchFamily="34" charset="0"/>
                <a:cs typeface="Segoe UI Light" panose="020B0502040204020203" pitchFamily="34" charset="0"/>
              </a:rPr>
            </a:b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r>
              <a:rPr lang="en-US" sz="2000" u="sng" dirty="0">
                <a:latin typeface="Segoe UI Light" panose="020B0502040204020203" pitchFamily="34" charset="0"/>
                <a:cs typeface="Segoe UI Light" panose="020B0502040204020203" pitchFamily="34" charset="0"/>
                <a:hlinkClick r:id="rId3"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marL="0" indent="0">
              <a:lnSpc>
                <a:spcPts val="3600"/>
              </a:lnSpc>
              <a:spcBef>
                <a:spcPts val="1500"/>
              </a:spcBef>
              <a:spcAft>
                <a:spcPts val="0"/>
              </a:spcAft>
              <a:buNone/>
            </a:pPr>
            <a:r>
              <a:rPr lang="en-US" sz="2000" dirty="0">
                <a:latin typeface="Segoe UI Light" panose="020B0502040204020203" pitchFamily="34" charset="0"/>
                <a:cs typeface="Segoe UI Light" panose="020B0502040204020203" pitchFamily="34" charset="0"/>
                <a:hlinkClick r:id="rId4"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p:txBody>
      </p:sp>
      <p:pic>
        <p:nvPicPr>
          <p:cNvPr id="2" name="Picture 1" descr="Tell Me butto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3981" y="2350333"/>
            <a:ext cx="1269672" cy="1189747"/>
          </a:xfrm>
          <a:prstGeom prst="rect">
            <a:avLst/>
          </a:prstGeom>
        </p:spPr>
      </p:pic>
      <p:pic>
        <p:nvPicPr>
          <p:cNvPr id="8" name="Picture 7" descr="Arrow pointing right with a hyperlink to the PowerPoint team blog. Select the image to visit the PowerPoint team blog ">
            <a:hlinkClick r:id="rId3" tooltip="Select here to visit the PowerPoint team blo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9398" y="3566804"/>
            <a:ext cx="661940" cy="661940"/>
          </a:xfrm>
          <a:prstGeom prst="rect">
            <a:avLst/>
          </a:prstGeom>
        </p:spPr>
      </p:pic>
      <p:pic>
        <p:nvPicPr>
          <p:cNvPr id="7" name="Picture 6" descr="Arrow pointing right with a hyperlink to free PowerPoint training. Select the image to access free PowerPoint training">
            <a:hlinkClick r:id="rId4" tooltip="Select here to go to free PowerPoint trainin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9398" y="4252716"/>
            <a:ext cx="661940" cy="661940"/>
          </a:xfrm>
          <a:prstGeom prst="rect">
            <a:avLst/>
          </a:prstGeom>
        </p:spPr>
      </p:pic>
      <p:sp>
        <p:nvSpPr>
          <p:cNvPr id="9" name="TextBox 8"/>
          <p:cNvSpPr txBox="1"/>
          <p:nvPr/>
        </p:nvSpPr>
        <p:spPr>
          <a:xfrm>
            <a:off x="541611" y="5738132"/>
            <a:ext cx="6193971" cy="307777"/>
          </a:xfrm>
          <a:prstGeom prst="rect">
            <a:avLst/>
          </a:prstGeom>
          <a:noFill/>
        </p:spPr>
        <p:txBody>
          <a:bodyPr wrap="square" rtlCol="0">
            <a:spAutoFit/>
          </a:bodyPr>
          <a:lstStyle/>
          <a:p>
            <a:pPr algn="l"/>
            <a:r>
              <a:rPr lang="en-US" sz="1400" dirty="0">
                <a:latin typeface="Segoe UI Light" panose="020B0502040204020203" pitchFamily="34" charset="0"/>
                <a:cs typeface="Segoe UI Light" panose="020B0502040204020203" pitchFamily="34" charset="0"/>
              </a:rPr>
              <a:t>SELECT THE ARROW WHEN IN SLIDE SHOW MODE</a:t>
            </a:r>
          </a:p>
        </p:txBody>
      </p:sp>
      <p:pic>
        <p:nvPicPr>
          <p:cNvPr id="11" name="Picture 10" descr="Tell Me box suggesti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8066" y="2761488"/>
            <a:ext cx="2476156" cy="2001277"/>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5D481-18DB-408C-A908-D9330460B022}"/>
              </a:ext>
            </a:extLst>
          </p:cNvPr>
          <p:cNvSpPr>
            <a:spLocks noGrp="1"/>
          </p:cNvSpPr>
          <p:nvPr>
            <p:ph type="title"/>
          </p:nvPr>
        </p:nvSpPr>
        <p:spPr>
          <a:xfrm>
            <a:off x="521208" y="977151"/>
            <a:ext cx="10101968" cy="1138519"/>
          </a:xfrm>
        </p:spPr>
        <p:txBody>
          <a:bodyPr>
            <a:normAutofit fontScale="90000"/>
          </a:bodyPr>
          <a:lstStyle/>
          <a:p>
            <a:pPr algn="ctr"/>
            <a:r>
              <a:rPr lang="en-US" sz="3100" u="sng" kern="50"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INTRODUCTION</a:t>
            </a:r>
            <a:r>
              <a:rPr lang="en-US" sz="3100" u="sng" kern="5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OF THE PROJECT </a:t>
            </a:r>
            <a:br>
              <a:rPr lang="en-US" sz="2700" u="sng" kern="5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br>
            <a:br>
              <a:rPr lang="en-IN" sz="1800" kern="50" dirty="0">
                <a:effectLst/>
                <a:latin typeface="Arial" panose="020B0604020202020204" pitchFamily="34" charset="0"/>
                <a:ea typeface="SimSun" panose="02010600030101010101" pitchFamily="2" charset="-122"/>
                <a:cs typeface="Mangal" panose="02040503050203030202" pitchFamily="18" charset="0"/>
              </a:rPr>
            </a:br>
            <a:endParaRPr lang="en-IN" dirty="0"/>
          </a:p>
        </p:txBody>
      </p:sp>
      <p:sp>
        <p:nvSpPr>
          <p:cNvPr id="4" name="TextBox 3">
            <a:extLst>
              <a:ext uri="{FF2B5EF4-FFF2-40B4-BE49-F238E27FC236}">
                <a16:creationId xmlns:a16="http://schemas.microsoft.com/office/drawing/2014/main" id="{D4C8015D-E1AD-4FE7-AB16-6CA9BF37520F}"/>
              </a:ext>
            </a:extLst>
          </p:cNvPr>
          <p:cNvSpPr txBox="1"/>
          <p:nvPr/>
        </p:nvSpPr>
        <p:spPr>
          <a:xfrm>
            <a:off x="1048870" y="2008187"/>
            <a:ext cx="9870142" cy="2641942"/>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
            </a:pP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main objective of this project is building an application which will help </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selling of electronics goods </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on large scale. </a:t>
            </a:r>
          </a:p>
          <a:p>
            <a:pPr marL="285750" indent="-285750" algn="just">
              <a:lnSpc>
                <a:spcPct val="107000"/>
              </a:lnSpc>
              <a:spcAft>
                <a:spcPts val="800"/>
              </a:spcAft>
              <a:buFont typeface="Wingdings" panose="05000000000000000000" pitchFamily="2" charset="2"/>
              <a:buChar char="§"/>
            </a:pP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web application helps to reduce the delivery price of the product and also delivery time will be reduced. </a:t>
            </a:r>
          </a:p>
          <a:p>
            <a:pPr marL="285750" indent="-285750" algn="just">
              <a:lnSpc>
                <a:spcPct val="107000"/>
              </a:lnSpc>
              <a:spcAft>
                <a:spcPts val="800"/>
              </a:spcAft>
              <a:buFont typeface="Wingdings" panose="05000000000000000000" pitchFamily="2" charset="2"/>
              <a:buChar char="§"/>
            </a:pP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webapp will help </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customers</a:t>
            </a:r>
            <a:r>
              <a:rPr lang="en-IN"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get all electronics products at their doorstep.</a:t>
            </a:r>
            <a:endPar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694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D2B0-303C-4A71-97E6-F95AF12B57C7}"/>
              </a:ext>
            </a:extLst>
          </p:cNvPr>
          <p:cNvSpPr>
            <a:spLocks noGrp="1"/>
          </p:cNvSpPr>
          <p:nvPr>
            <p:ph type="title"/>
          </p:nvPr>
        </p:nvSpPr>
        <p:spPr>
          <a:xfrm>
            <a:off x="521207" y="448056"/>
            <a:ext cx="10317121" cy="640080"/>
          </a:xfrm>
        </p:spPr>
        <p:txBody>
          <a:bodyPr/>
          <a:lstStyle/>
          <a:p>
            <a:pPr algn="ctr"/>
            <a:r>
              <a:rPr lang="en-IN" dirty="0">
                <a:solidFill>
                  <a:schemeClr val="bg1"/>
                </a:solidFill>
                <a:latin typeface="Times New Roman" panose="02020603050405020304" pitchFamily="18" charset="0"/>
                <a:cs typeface="Times New Roman" panose="02020603050405020304" pitchFamily="18" charset="0"/>
              </a:rPr>
              <a:t>PROJECT ARCHITECTURE</a:t>
            </a:r>
          </a:p>
        </p:txBody>
      </p:sp>
      <p:sp>
        <p:nvSpPr>
          <p:cNvPr id="3" name="Flowchart: Process 2">
            <a:extLst>
              <a:ext uri="{FF2B5EF4-FFF2-40B4-BE49-F238E27FC236}">
                <a16:creationId xmlns:a16="http://schemas.microsoft.com/office/drawing/2014/main" id="{D4411077-5006-484C-88C0-E3807BA99951}"/>
              </a:ext>
            </a:extLst>
          </p:cNvPr>
          <p:cNvSpPr/>
          <p:nvPr/>
        </p:nvSpPr>
        <p:spPr>
          <a:xfrm>
            <a:off x="1250151" y="2680986"/>
            <a:ext cx="1990165" cy="14960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4" name="Flowchart: Process 3">
            <a:extLst>
              <a:ext uri="{FF2B5EF4-FFF2-40B4-BE49-F238E27FC236}">
                <a16:creationId xmlns:a16="http://schemas.microsoft.com/office/drawing/2014/main" id="{C5DFBDF2-DB40-40FF-AB45-6B134DDDD70D}"/>
              </a:ext>
            </a:extLst>
          </p:cNvPr>
          <p:cNvSpPr/>
          <p:nvPr/>
        </p:nvSpPr>
        <p:spPr>
          <a:xfrm>
            <a:off x="5161771" y="3310184"/>
            <a:ext cx="1990165" cy="16202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raphic 5" descr="Database">
            <a:extLst>
              <a:ext uri="{FF2B5EF4-FFF2-40B4-BE49-F238E27FC236}">
                <a16:creationId xmlns:a16="http://schemas.microsoft.com/office/drawing/2014/main" id="{C42328C6-D3AA-4A66-9DFE-FD7406EE1D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83083" y="3843081"/>
            <a:ext cx="1452168" cy="1620229"/>
          </a:xfrm>
          <a:prstGeom prst="rect">
            <a:avLst/>
          </a:prstGeom>
        </p:spPr>
      </p:pic>
      <p:sp>
        <p:nvSpPr>
          <p:cNvPr id="7" name="TextBox 6">
            <a:extLst>
              <a:ext uri="{FF2B5EF4-FFF2-40B4-BE49-F238E27FC236}">
                <a16:creationId xmlns:a16="http://schemas.microsoft.com/office/drawing/2014/main" id="{84EDD249-F98D-4577-AC2C-2D83FA6AF963}"/>
              </a:ext>
            </a:extLst>
          </p:cNvPr>
          <p:cNvSpPr txBox="1"/>
          <p:nvPr/>
        </p:nvSpPr>
        <p:spPr>
          <a:xfrm>
            <a:off x="1411957" y="3012710"/>
            <a:ext cx="1601731" cy="646331"/>
          </a:xfrm>
          <a:prstGeom prst="rect">
            <a:avLst/>
          </a:prstGeom>
          <a:noFill/>
        </p:spPr>
        <p:txBody>
          <a:bodyPr wrap="square" rtlCol="0">
            <a:spAutoFit/>
          </a:bodyPr>
          <a:lstStyle/>
          <a:p>
            <a:pPr algn="ctr"/>
            <a:r>
              <a:rPr lang="en-IN" dirty="0">
                <a:solidFill>
                  <a:schemeClr val="bg2"/>
                </a:solidFill>
              </a:rPr>
              <a:t>Front End Layer</a:t>
            </a:r>
          </a:p>
        </p:txBody>
      </p:sp>
      <p:sp>
        <p:nvSpPr>
          <p:cNvPr id="8" name="TextBox 7">
            <a:extLst>
              <a:ext uri="{FF2B5EF4-FFF2-40B4-BE49-F238E27FC236}">
                <a16:creationId xmlns:a16="http://schemas.microsoft.com/office/drawing/2014/main" id="{79EBC07F-28F2-4199-A5EB-8A707F81CA4E}"/>
              </a:ext>
            </a:extLst>
          </p:cNvPr>
          <p:cNvSpPr txBox="1"/>
          <p:nvPr/>
        </p:nvSpPr>
        <p:spPr>
          <a:xfrm>
            <a:off x="5664930" y="3701644"/>
            <a:ext cx="983848" cy="646331"/>
          </a:xfrm>
          <a:prstGeom prst="rect">
            <a:avLst/>
          </a:prstGeom>
          <a:noFill/>
        </p:spPr>
        <p:txBody>
          <a:bodyPr wrap="square" rtlCol="0">
            <a:spAutoFit/>
          </a:bodyPr>
          <a:lstStyle/>
          <a:p>
            <a:pPr algn="ctr"/>
            <a:r>
              <a:rPr lang="en-IN" dirty="0">
                <a:solidFill>
                  <a:schemeClr val="bg2"/>
                </a:solidFill>
              </a:rPr>
              <a:t>Server Layer</a:t>
            </a:r>
          </a:p>
        </p:txBody>
      </p:sp>
      <p:sp>
        <p:nvSpPr>
          <p:cNvPr id="9" name="TextBox 8">
            <a:extLst>
              <a:ext uri="{FF2B5EF4-FFF2-40B4-BE49-F238E27FC236}">
                <a16:creationId xmlns:a16="http://schemas.microsoft.com/office/drawing/2014/main" id="{BC45E6DC-9A20-4B50-B9E8-8CAF0488CC4F}"/>
              </a:ext>
            </a:extLst>
          </p:cNvPr>
          <p:cNvSpPr txBox="1"/>
          <p:nvPr/>
        </p:nvSpPr>
        <p:spPr>
          <a:xfrm>
            <a:off x="8583083" y="5372036"/>
            <a:ext cx="1452168" cy="646331"/>
          </a:xfrm>
          <a:prstGeom prst="rect">
            <a:avLst/>
          </a:prstGeom>
          <a:noFill/>
        </p:spPr>
        <p:txBody>
          <a:bodyPr wrap="square" rtlCol="0">
            <a:spAutoFit/>
          </a:bodyPr>
          <a:lstStyle/>
          <a:p>
            <a:pPr algn="ctr"/>
            <a:r>
              <a:rPr lang="en-IN" dirty="0">
                <a:solidFill>
                  <a:schemeClr val="bg1"/>
                </a:solidFill>
              </a:rPr>
              <a:t>Database Layer</a:t>
            </a:r>
          </a:p>
        </p:txBody>
      </p:sp>
      <p:cxnSp>
        <p:nvCxnSpPr>
          <p:cNvPr id="11" name="Connector: Elbow 10">
            <a:extLst>
              <a:ext uri="{FF2B5EF4-FFF2-40B4-BE49-F238E27FC236}">
                <a16:creationId xmlns:a16="http://schemas.microsoft.com/office/drawing/2014/main" id="{A5FE5704-8D85-44AB-951D-814583EDCF47}"/>
              </a:ext>
            </a:extLst>
          </p:cNvPr>
          <p:cNvCxnSpPr>
            <a:cxnSpLocks/>
          </p:cNvCxnSpPr>
          <p:nvPr/>
        </p:nvCxnSpPr>
        <p:spPr>
          <a:xfrm>
            <a:off x="3235649" y="3310184"/>
            <a:ext cx="1930947" cy="134301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657CDE5D-E1E3-4837-AAE4-F2649C786B64}"/>
              </a:ext>
            </a:extLst>
          </p:cNvPr>
          <p:cNvCxnSpPr>
            <a:cxnSpLocks/>
            <a:stCxn id="4" idx="3"/>
          </p:cNvCxnSpPr>
          <p:nvPr/>
        </p:nvCxnSpPr>
        <p:spPr>
          <a:xfrm>
            <a:off x="7151936" y="4120299"/>
            <a:ext cx="1691122" cy="69668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7C8BB657-892A-453A-A522-09990DC7F18E}"/>
              </a:ext>
            </a:extLst>
          </p:cNvPr>
          <p:cNvSpPr txBox="1"/>
          <p:nvPr/>
        </p:nvSpPr>
        <p:spPr>
          <a:xfrm>
            <a:off x="1183513" y="1088136"/>
            <a:ext cx="1795948" cy="1631216"/>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Used for</a:t>
            </a:r>
          </a:p>
          <a:p>
            <a:pPr marL="285750" indent="-285750">
              <a:buFont typeface="Wingdings" panose="05000000000000000000" pitchFamily="2" charset="2"/>
              <a:buChar char="§"/>
            </a:pPr>
            <a:r>
              <a:rPr lang="en-IN" sz="2000" dirty="0">
                <a:solidFill>
                  <a:schemeClr val="bg1"/>
                </a:solidFill>
                <a:latin typeface="Times New Roman" panose="02020603050405020304" pitchFamily="18" charset="0"/>
                <a:cs typeface="Times New Roman" panose="02020603050405020304" pitchFamily="18" charset="0"/>
              </a:rPr>
              <a:t>User Interfacing</a:t>
            </a:r>
          </a:p>
          <a:p>
            <a:pPr marL="285750" indent="-285750">
              <a:buFont typeface="Wingdings" panose="05000000000000000000" pitchFamily="2" charset="2"/>
              <a:buChar char="§"/>
            </a:pPr>
            <a:r>
              <a:rPr lang="en-IN" sz="2000" dirty="0">
                <a:solidFill>
                  <a:schemeClr val="bg1"/>
                </a:solidFill>
                <a:latin typeface="Times New Roman" panose="02020603050405020304" pitchFamily="18" charset="0"/>
                <a:cs typeface="Times New Roman" panose="02020603050405020304" pitchFamily="18" charset="0"/>
              </a:rPr>
              <a:t>Basic data Validation</a:t>
            </a:r>
          </a:p>
        </p:txBody>
      </p:sp>
      <p:sp>
        <p:nvSpPr>
          <p:cNvPr id="22" name="TextBox 21">
            <a:extLst>
              <a:ext uri="{FF2B5EF4-FFF2-40B4-BE49-F238E27FC236}">
                <a16:creationId xmlns:a16="http://schemas.microsoft.com/office/drawing/2014/main" id="{B2296393-386E-4802-831F-03605ADB33DB}"/>
              </a:ext>
            </a:extLst>
          </p:cNvPr>
          <p:cNvSpPr txBox="1"/>
          <p:nvPr/>
        </p:nvSpPr>
        <p:spPr>
          <a:xfrm>
            <a:off x="4831125" y="1088136"/>
            <a:ext cx="3016509" cy="1938992"/>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Used for</a:t>
            </a:r>
          </a:p>
          <a:p>
            <a:pPr marL="285750" indent="-285750">
              <a:buFont typeface="Wingdings" panose="05000000000000000000" pitchFamily="2" charset="2"/>
              <a:buChar char="§"/>
            </a:pPr>
            <a:r>
              <a:rPr lang="en-IN" sz="2000" dirty="0">
                <a:solidFill>
                  <a:schemeClr val="bg1"/>
                </a:solidFill>
                <a:latin typeface="Times New Roman" panose="02020603050405020304" pitchFamily="18" charset="0"/>
                <a:cs typeface="Times New Roman" panose="02020603050405020304" pitchFamily="18" charset="0"/>
              </a:rPr>
              <a:t>Server side validations, if needed</a:t>
            </a:r>
          </a:p>
          <a:p>
            <a:pPr marL="285750" indent="-285750">
              <a:buFont typeface="Wingdings" panose="05000000000000000000" pitchFamily="2" charset="2"/>
              <a:buChar char="§"/>
            </a:pPr>
            <a:r>
              <a:rPr lang="en-IN" sz="2000" dirty="0">
                <a:solidFill>
                  <a:schemeClr val="bg1"/>
                </a:solidFill>
                <a:latin typeface="Times New Roman" panose="02020603050405020304" pitchFamily="18" charset="0"/>
                <a:cs typeface="Times New Roman" panose="02020603050405020304" pitchFamily="18" charset="0"/>
              </a:rPr>
              <a:t>Response Handling</a:t>
            </a:r>
          </a:p>
          <a:p>
            <a:pPr marL="285750" indent="-285750">
              <a:buFont typeface="Wingdings" panose="05000000000000000000" pitchFamily="2" charset="2"/>
              <a:buChar char="§"/>
            </a:pPr>
            <a:r>
              <a:rPr lang="en-IN" sz="2000" dirty="0">
                <a:solidFill>
                  <a:schemeClr val="bg1"/>
                </a:solidFill>
                <a:latin typeface="Times New Roman" panose="02020603050405020304" pitchFamily="18" charset="0"/>
                <a:cs typeface="Times New Roman" panose="02020603050405020304" pitchFamily="18" charset="0"/>
              </a:rPr>
              <a:t>Business Logic</a:t>
            </a:r>
          </a:p>
          <a:p>
            <a:pPr marL="285750" indent="-285750">
              <a:buFont typeface="Wingdings" panose="05000000000000000000" pitchFamily="2" charset="2"/>
              <a:buChar char="§"/>
            </a:pPr>
            <a:r>
              <a:rPr lang="en-IN" sz="2000" dirty="0">
                <a:solidFill>
                  <a:schemeClr val="bg1"/>
                </a:solidFill>
                <a:latin typeface="Times New Roman" panose="02020603050405020304" pitchFamily="18" charset="0"/>
                <a:cs typeface="Times New Roman" panose="02020603050405020304" pitchFamily="18" charset="0"/>
              </a:rPr>
              <a:t>Database Operations</a:t>
            </a:r>
          </a:p>
        </p:txBody>
      </p:sp>
      <p:sp>
        <p:nvSpPr>
          <p:cNvPr id="24" name="TextBox 23">
            <a:extLst>
              <a:ext uri="{FF2B5EF4-FFF2-40B4-BE49-F238E27FC236}">
                <a16:creationId xmlns:a16="http://schemas.microsoft.com/office/drawing/2014/main" id="{E832B30F-1364-4AF0-A5F0-46765A401F7E}"/>
              </a:ext>
            </a:extLst>
          </p:cNvPr>
          <p:cNvSpPr txBox="1"/>
          <p:nvPr/>
        </p:nvSpPr>
        <p:spPr>
          <a:xfrm>
            <a:off x="8484243" y="1389045"/>
            <a:ext cx="2199190" cy="2308324"/>
          </a:xfrm>
          <a:prstGeom prst="rect">
            <a:avLst/>
          </a:prstGeom>
          <a:noFill/>
        </p:spPr>
        <p:txBody>
          <a:bodyPr wrap="square" rtlCol="0">
            <a:spAutoFit/>
          </a:bodyPr>
          <a:lstStyle/>
          <a:p>
            <a:r>
              <a:rPr lang="en-IN" sz="1800" dirty="0">
                <a:solidFill>
                  <a:schemeClr val="bg1"/>
                </a:solidFill>
                <a:latin typeface="Times New Roman" panose="02020603050405020304" pitchFamily="18" charset="0"/>
                <a:cs typeface="Times New Roman" panose="02020603050405020304" pitchFamily="18" charset="0"/>
              </a:rPr>
              <a:t>Used for</a:t>
            </a:r>
          </a:p>
          <a:p>
            <a:pPr marL="285750" indent="-285750">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Permanent Data Storage</a:t>
            </a:r>
          </a:p>
          <a:p>
            <a:pPr marL="285750" indent="-285750">
              <a:buFont typeface="Wingdings" panose="05000000000000000000" pitchFamily="2" charset="2"/>
              <a:buChar char="§"/>
            </a:pPr>
            <a:r>
              <a:rPr lang="en-IN" sz="1800" dirty="0">
                <a:solidFill>
                  <a:schemeClr val="bg1"/>
                </a:solidFill>
                <a:latin typeface="Times New Roman" panose="02020603050405020304" pitchFamily="18" charset="0"/>
                <a:cs typeface="Times New Roman" panose="02020603050405020304" pitchFamily="18" charset="0"/>
              </a:rPr>
              <a:t>Database level validations</a:t>
            </a:r>
          </a:p>
          <a:p>
            <a:pPr marL="285750" indent="-285750">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Database access using stored procedures</a:t>
            </a:r>
            <a:endParaRPr lang="en-IN"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034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9473C-79D9-47ED-BE91-0E6985C4B7AD}"/>
              </a:ext>
            </a:extLst>
          </p:cNvPr>
          <p:cNvSpPr>
            <a:spLocks noGrp="1"/>
          </p:cNvSpPr>
          <p:nvPr>
            <p:ph type="title"/>
          </p:nvPr>
        </p:nvSpPr>
        <p:spPr>
          <a:xfrm>
            <a:off x="521208" y="448056"/>
            <a:ext cx="10675710" cy="640080"/>
          </a:xfrm>
        </p:spPr>
        <p:txBody>
          <a:bodyPr/>
          <a:lstStyle/>
          <a:p>
            <a:pPr algn="ctr"/>
            <a:r>
              <a:rPr lang="en-IN" u="sng" dirty="0">
                <a:solidFill>
                  <a:schemeClr val="bg1"/>
                </a:solidFill>
                <a:latin typeface="Times New Roman" panose="02020603050405020304" pitchFamily="18" charset="0"/>
                <a:cs typeface="Times New Roman" panose="02020603050405020304" pitchFamily="18" charset="0"/>
              </a:rPr>
              <a:t>TECHNOLOGIES USED</a:t>
            </a:r>
          </a:p>
        </p:txBody>
      </p:sp>
      <p:sp>
        <p:nvSpPr>
          <p:cNvPr id="3" name="TextBox 2">
            <a:extLst>
              <a:ext uri="{FF2B5EF4-FFF2-40B4-BE49-F238E27FC236}">
                <a16:creationId xmlns:a16="http://schemas.microsoft.com/office/drawing/2014/main" id="{E16D9F1E-CC54-4153-A2D6-09B37B15F8D3}"/>
              </a:ext>
            </a:extLst>
          </p:cNvPr>
          <p:cNvSpPr txBox="1"/>
          <p:nvPr/>
        </p:nvSpPr>
        <p:spPr>
          <a:xfrm flipH="1">
            <a:off x="1377387" y="2124636"/>
            <a:ext cx="6941861" cy="3349956"/>
          </a:xfrm>
          <a:prstGeom prst="rect">
            <a:avLst/>
          </a:prstGeom>
          <a:noFill/>
        </p:spPr>
        <p:txBody>
          <a:bodyPr wrap="square" rtlCol="0">
            <a:spAutoFit/>
          </a:bodyPr>
          <a:lstStyle/>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1.Java</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2.Spring Boot REST API</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3.JPA </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4.React </a:t>
            </a:r>
            <a:r>
              <a:rPr lang="en-IN" sz="2400" dirty="0" err="1">
                <a:solidFill>
                  <a:schemeClr val="bg1"/>
                </a:solidFill>
                <a:latin typeface="Times New Roman" panose="02020603050405020304" pitchFamily="18" charset="0"/>
                <a:cs typeface="Times New Roman" panose="02020603050405020304" pitchFamily="18" charset="0"/>
              </a:rPr>
              <a:t>Js</a:t>
            </a:r>
            <a:endParaRPr lang="en-IN" sz="24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5.Bootstrap</a:t>
            </a:r>
          </a:p>
          <a:p>
            <a:pPr>
              <a:lnSpc>
                <a:spcPct val="150000"/>
              </a:lnSpc>
            </a:pPr>
            <a:r>
              <a:rPr lang="en-IN" sz="2400" dirty="0">
                <a:solidFill>
                  <a:schemeClr val="bg1"/>
                </a:solidFill>
                <a:latin typeface="Times New Roman" panose="02020603050405020304" pitchFamily="18" charset="0"/>
                <a:cs typeface="Times New Roman" panose="02020603050405020304" pitchFamily="18" charset="0"/>
              </a:rPr>
              <a:t>3.MySQL</a:t>
            </a:r>
          </a:p>
        </p:txBody>
      </p:sp>
      <p:pic>
        <p:nvPicPr>
          <p:cNvPr id="4" name="Picture 3">
            <a:extLst>
              <a:ext uri="{FF2B5EF4-FFF2-40B4-BE49-F238E27FC236}">
                <a16:creationId xmlns:a16="http://schemas.microsoft.com/office/drawing/2014/main" id="{1FF2BF02-ABA1-46F7-8F27-E43B58FA3F4F}"/>
              </a:ext>
            </a:extLst>
          </p:cNvPr>
          <p:cNvPicPr>
            <a:picLocks noChangeAspect="1"/>
          </p:cNvPicPr>
          <p:nvPr/>
        </p:nvPicPr>
        <p:blipFill>
          <a:blip r:embed="rId2"/>
          <a:stretch>
            <a:fillRect/>
          </a:stretch>
        </p:blipFill>
        <p:spPr>
          <a:xfrm>
            <a:off x="5658074" y="1606386"/>
            <a:ext cx="1459903" cy="1317812"/>
          </a:xfrm>
          <a:prstGeom prst="rect">
            <a:avLst/>
          </a:prstGeom>
        </p:spPr>
      </p:pic>
      <p:pic>
        <p:nvPicPr>
          <p:cNvPr id="5" name="Picture 4">
            <a:extLst>
              <a:ext uri="{FF2B5EF4-FFF2-40B4-BE49-F238E27FC236}">
                <a16:creationId xmlns:a16="http://schemas.microsoft.com/office/drawing/2014/main" id="{BFD108B6-6EC0-4B3E-AB6D-BE106154D54B}"/>
              </a:ext>
            </a:extLst>
          </p:cNvPr>
          <p:cNvPicPr>
            <a:picLocks noChangeAspect="1"/>
          </p:cNvPicPr>
          <p:nvPr/>
        </p:nvPicPr>
        <p:blipFill>
          <a:blip r:embed="rId3"/>
          <a:stretch>
            <a:fillRect/>
          </a:stretch>
        </p:blipFill>
        <p:spPr>
          <a:xfrm>
            <a:off x="7924799" y="1381265"/>
            <a:ext cx="2770095" cy="1486741"/>
          </a:xfrm>
          <a:prstGeom prst="rect">
            <a:avLst/>
          </a:prstGeom>
        </p:spPr>
      </p:pic>
      <p:pic>
        <p:nvPicPr>
          <p:cNvPr id="6" name="Picture 5">
            <a:extLst>
              <a:ext uri="{FF2B5EF4-FFF2-40B4-BE49-F238E27FC236}">
                <a16:creationId xmlns:a16="http://schemas.microsoft.com/office/drawing/2014/main" id="{ADE288BF-6588-442F-B679-76738E3DF353}"/>
              </a:ext>
            </a:extLst>
          </p:cNvPr>
          <p:cNvPicPr>
            <a:picLocks noChangeAspect="1"/>
          </p:cNvPicPr>
          <p:nvPr/>
        </p:nvPicPr>
        <p:blipFill>
          <a:blip r:embed="rId4"/>
          <a:stretch>
            <a:fillRect/>
          </a:stretch>
        </p:blipFill>
        <p:spPr>
          <a:xfrm>
            <a:off x="8248874" y="3442448"/>
            <a:ext cx="2446020" cy="1011978"/>
          </a:xfrm>
          <a:prstGeom prst="rect">
            <a:avLst/>
          </a:prstGeom>
        </p:spPr>
      </p:pic>
      <p:pic>
        <p:nvPicPr>
          <p:cNvPr id="7" name="Picture 6">
            <a:extLst>
              <a:ext uri="{FF2B5EF4-FFF2-40B4-BE49-F238E27FC236}">
                <a16:creationId xmlns:a16="http://schemas.microsoft.com/office/drawing/2014/main" id="{B52230CC-A4E6-4D5D-8264-5926A94D647C}"/>
              </a:ext>
            </a:extLst>
          </p:cNvPr>
          <p:cNvPicPr>
            <a:picLocks noChangeAspect="1"/>
          </p:cNvPicPr>
          <p:nvPr/>
        </p:nvPicPr>
        <p:blipFill>
          <a:blip r:embed="rId5"/>
          <a:stretch>
            <a:fillRect/>
          </a:stretch>
        </p:blipFill>
        <p:spPr>
          <a:xfrm>
            <a:off x="5276178" y="3269004"/>
            <a:ext cx="2446020" cy="1317812"/>
          </a:xfrm>
          <a:prstGeom prst="rect">
            <a:avLst/>
          </a:prstGeom>
        </p:spPr>
      </p:pic>
      <p:pic>
        <p:nvPicPr>
          <p:cNvPr id="8" name="Picture 7">
            <a:extLst>
              <a:ext uri="{FF2B5EF4-FFF2-40B4-BE49-F238E27FC236}">
                <a16:creationId xmlns:a16="http://schemas.microsoft.com/office/drawing/2014/main" id="{7781BC8D-D87E-4085-9F5D-FA0C873D2F1D}"/>
              </a:ext>
            </a:extLst>
          </p:cNvPr>
          <p:cNvPicPr>
            <a:picLocks noChangeAspect="1"/>
          </p:cNvPicPr>
          <p:nvPr/>
        </p:nvPicPr>
        <p:blipFill>
          <a:blip r:embed="rId6"/>
          <a:stretch>
            <a:fillRect/>
          </a:stretch>
        </p:blipFill>
        <p:spPr>
          <a:xfrm>
            <a:off x="5787838" y="5053147"/>
            <a:ext cx="1778374" cy="1198722"/>
          </a:xfrm>
          <a:prstGeom prst="rect">
            <a:avLst/>
          </a:prstGeom>
        </p:spPr>
      </p:pic>
      <p:pic>
        <p:nvPicPr>
          <p:cNvPr id="9" name="Picture 8">
            <a:extLst>
              <a:ext uri="{FF2B5EF4-FFF2-40B4-BE49-F238E27FC236}">
                <a16:creationId xmlns:a16="http://schemas.microsoft.com/office/drawing/2014/main" id="{8958988C-B757-403A-811B-7DB1C0304C11}"/>
              </a:ext>
            </a:extLst>
          </p:cNvPr>
          <p:cNvPicPr>
            <a:picLocks noChangeAspect="1"/>
          </p:cNvPicPr>
          <p:nvPr/>
        </p:nvPicPr>
        <p:blipFill>
          <a:blip r:embed="rId7"/>
          <a:stretch>
            <a:fillRect/>
          </a:stretch>
        </p:blipFill>
        <p:spPr>
          <a:xfrm>
            <a:off x="8227134" y="5014917"/>
            <a:ext cx="2446020" cy="1198722"/>
          </a:xfrm>
          <a:prstGeom prst="rect">
            <a:avLst/>
          </a:prstGeom>
        </p:spPr>
      </p:pic>
    </p:spTree>
    <p:extLst>
      <p:ext uri="{BB962C8B-B14F-4D97-AF65-F5344CB8AC3E}">
        <p14:creationId xmlns:p14="http://schemas.microsoft.com/office/powerpoint/2010/main" val="9690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AC6F-B963-4109-AB9F-2AD82CFB6A76}"/>
              </a:ext>
            </a:extLst>
          </p:cNvPr>
          <p:cNvSpPr>
            <a:spLocks noGrp="1"/>
          </p:cNvSpPr>
          <p:nvPr>
            <p:ph type="title"/>
          </p:nvPr>
        </p:nvSpPr>
        <p:spPr>
          <a:xfrm>
            <a:off x="521207" y="232903"/>
            <a:ext cx="10509466" cy="640080"/>
          </a:xfrm>
        </p:spPr>
        <p:txBody>
          <a:bodyPr>
            <a:normAutofit/>
          </a:bodyPr>
          <a:lstStyle/>
          <a:p>
            <a:pPr algn="ctr"/>
            <a:r>
              <a:rPr lang="en-IN" b="1" u="sng" dirty="0">
                <a:solidFill>
                  <a:schemeClr val="bg2"/>
                </a:solidFill>
                <a:latin typeface="Times New Roman" panose="02020603050405020304" pitchFamily="18" charset="0"/>
                <a:cs typeface="Times New Roman" panose="02020603050405020304" pitchFamily="18" charset="0"/>
              </a:rPr>
              <a:t>REASON FOR SELECTING SPECIFIC TECHNOLOGIES</a:t>
            </a:r>
          </a:p>
        </p:txBody>
      </p:sp>
      <p:sp>
        <p:nvSpPr>
          <p:cNvPr id="3" name="TextBox 2">
            <a:extLst>
              <a:ext uri="{FF2B5EF4-FFF2-40B4-BE49-F238E27FC236}">
                <a16:creationId xmlns:a16="http://schemas.microsoft.com/office/drawing/2014/main" id="{191F97E4-8E6F-4534-834F-49ADBB38A014}"/>
              </a:ext>
            </a:extLst>
          </p:cNvPr>
          <p:cNvSpPr txBox="1"/>
          <p:nvPr/>
        </p:nvSpPr>
        <p:spPr>
          <a:xfrm>
            <a:off x="1161326" y="872983"/>
            <a:ext cx="9452885" cy="7848302"/>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React </a:t>
            </a:r>
            <a:r>
              <a:rPr lang="en-IN" sz="2400" u="sng" dirty="0" err="1">
                <a:solidFill>
                  <a:schemeClr val="bg1"/>
                </a:solidFill>
                <a:latin typeface="Times New Roman" panose="02020603050405020304" pitchFamily="18" charset="0"/>
                <a:cs typeface="Times New Roman" panose="02020603050405020304" pitchFamily="18" charset="0"/>
              </a:rPr>
              <a:t>Js</a:t>
            </a:r>
            <a:r>
              <a:rPr lang="en-IN" sz="2400" u="sng" dirty="0">
                <a:solidFill>
                  <a:schemeClr val="bg1"/>
                </a:solidFill>
                <a:latin typeface="Times New Roman" panose="02020603050405020304" pitchFamily="18" charset="0"/>
                <a:cs typeface="Times New Roman" panose="02020603050405020304" pitchFamily="18" charset="0"/>
              </a:rPr>
              <a:t> as a frond-end technology-</a:t>
            </a:r>
          </a:p>
          <a:p>
            <a:pPr marL="342900" indent="-342900">
              <a:buFont typeface="Wingdings" panose="05000000000000000000" pitchFamily="2" charset="2"/>
              <a:buChar char="§"/>
            </a:pPr>
            <a:r>
              <a:rPr lang="en-US" sz="2400" i="0" dirty="0">
                <a:solidFill>
                  <a:schemeClr val="bg1"/>
                </a:solidFill>
                <a:effectLst/>
                <a:latin typeface="Times New Roman" panose="02020603050405020304" pitchFamily="18" charset="0"/>
                <a:cs typeface="Times New Roman" panose="02020603050405020304" pitchFamily="18" charset="0"/>
              </a:rPr>
              <a:t>It helps to build rich user interfaces</a:t>
            </a:r>
          </a:p>
          <a:p>
            <a:pPr marL="342900" indent="-342900">
              <a:buFont typeface="Wingdings" panose="05000000000000000000" pitchFamily="2" charset="2"/>
              <a:buChar char="§"/>
            </a:pPr>
            <a:r>
              <a:rPr lang="en-US" sz="2400" i="0" dirty="0">
                <a:solidFill>
                  <a:schemeClr val="bg1"/>
                </a:solidFill>
                <a:effectLst/>
                <a:latin typeface="Times New Roman" panose="02020603050405020304" pitchFamily="18" charset="0"/>
                <a:cs typeface="Times New Roman" panose="02020603050405020304" pitchFamily="18" charset="0"/>
              </a:rPr>
              <a:t>It allows writing custom components</a:t>
            </a:r>
          </a:p>
          <a:p>
            <a:pPr marL="342900" indent="-342900">
              <a:buFont typeface="Wingdings" panose="05000000000000000000" pitchFamily="2" charset="2"/>
              <a:buChar char="§"/>
            </a:pPr>
            <a:r>
              <a:rPr lang="en-US" sz="2400" i="0" dirty="0">
                <a:solidFill>
                  <a:schemeClr val="bg1"/>
                </a:solidFill>
                <a:effectLst/>
                <a:latin typeface="Times New Roman" panose="02020603050405020304" pitchFamily="18" charset="0"/>
                <a:cs typeface="Times New Roman" panose="02020603050405020304" pitchFamily="18" charset="0"/>
              </a:rPr>
              <a:t>It offer better code stability</a:t>
            </a:r>
          </a:p>
          <a:p>
            <a:pPr marL="342900" indent="-342900">
              <a:buFont typeface="Wingdings" panose="05000000000000000000" pitchFamily="2" charset="2"/>
              <a:buChar char="§"/>
            </a:pPr>
            <a:r>
              <a:rPr lang="en-IN" sz="2400" i="0" dirty="0">
                <a:solidFill>
                  <a:schemeClr val="bg1"/>
                </a:solidFill>
                <a:effectLst/>
                <a:latin typeface="Times New Roman" panose="02020603050405020304" pitchFamily="18" charset="0"/>
                <a:cs typeface="Times New Roman" panose="02020603050405020304" pitchFamily="18" charset="0"/>
              </a:rPr>
              <a:t>UI-focused designs</a:t>
            </a:r>
          </a:p>
          <a:p>
            <a:pPr marL="342900" indent="-342900">
              <a:buFont typeface="Wingdings" panose="05000000000000000000" pitchFamily="2" charset="2"/>
              <a:buChar char="§"/>
            </a:pPr>
            <a:r>
              <a:rPr lang="en-IN" sz="2400" i="0" dirty="0">
                <a:solidFill>
                  <a:schemeClr val="bg1"/>
                </a:solidFill>
                <a:effectLst/>
                <a:latin typeface="Times New Roman" panose="02020603050405020304" pitchFamily="18" charset="0"/>
                <a:cs typeface="Times New Roman" panose="02020603050405020304" pitchFamily="18" charset="0"/>
              </a:rPr>
              <a:t>Reusable Components</a:t>
            </a:r>
            <a:endParaRPr lang="en-IN" sz="2400" dirty="0">
              <a:solidFill>
                <a:schemeClr val="bg1"/>
              </a:solidFill>
              <a:latin typeface="Times New Roman" panose="02020603050405020304" pitchFamily="18" charset="0"/>
              <a:cs typeface="Times New Roman" panose="02020603050405020304" pitchFamily="18" charset="0"/>
            </a:endParaRPr>
          </a:p>
          <a:p>
            <a:r>
              <a:rPr lang="en-IN" sz="2400" i="0" u="sng" dirty="0">
                <a:solidFill>
                  <a:schemeClr val="bg1"/>
                </a:solidFill>
                <a:effectLst/>
                <a:latin typeface="Times New Roman" panose="02020603050405020304" pitchFamily="18" charset="0"/>
                <a:cs typeface="Times New Roman" panose="02020603050405020304" pitchFamily="18" charset="0"/>
              </a:rPr>
              <a:t>Spring Boot as a back-end -</a:t>
            </a:r>
          </a:p>
          <a:p>
            <a:pPr marL="342900" indent="-342900">
              <a:buFont typeface="Wingdings" panose="05000000000000000000" pitchFamily="2" charset="2"/>
              <a:buChar char="§"/>
            </a:pPr>
            <a:r>
              <a:rPr lang="en-US" sz="2400" b="0" i="0" dirty="0">
                <a:solidFill>
                  <a:schemeClr val="bg1"/>
                </a:solidFill>
                <a:effectLst/>
                <a:latin typeface="Times New Roman" panose="02020603050405020304" pitchFamily="18" charset="0"/>
                <a:cs typeface="Times New Roman" panose="02020603050405020304" pitchFamily="18" charset="0"/>
              </a:rPr>
              <a:t>Simplified &amp; version conflict free dependency management through the starter POMs.</a:t>
            </a:r>
          </a:p>
          <a:p>
            <a:pPr marL="342900" indent="-342900">
              <a:buFont typeface="Wingdings" panose="05000000000000000000" pitchFamily="2" charset="2"/>
              <a:buChar char="§"/>
            </a:pPr>
            <a:r>
              <a:rPr lang="en-US" sz="2400" b="0" i="0" dirty="0">
                <a:solidFill>
                  <a:schemeClr val="bg1"/>
                </a:solidFill>
                <a:effectLst/>
                <a:latin typeface="Times New Roman" panose="02020603050405020304" pitchFamily="18" charset="0"/>
                <a:cs typeface="Times New Roman" panose="02020603050405020304" pitchFamily="18" charset="0"/>
              </a:rPr>
              <a:t>We can quickly setup and run standalone, web applications and micro services at very less time.</a:t>
            </a:r>
          </a:p>
          <a:p>
            <a:pPr marL="342900" indent="-342900">
              <a:buFont typeface="Wingdings" panose="05000000000000000000" pitchFamily="2" charset="2"/>
              <a:buChar char="§"/>
            </a:pPr>
            <a:r>
              <a:rPr lang="en-US" sz="2400" b="0" i="0" dirty="0">
                <a:solidFill>
                  <a:schemeClr val="bg1"/>
                </a:solidFill>
                <a:effectLst/>
                <a:latin typeface="Times New Roman" panose="02020603050405020304" pitchFamily="18" charset="0"/>
                <a:cs typeface="Times New Roman" panose="02020603050405020304" pitchFamily="18" charset="0"/>
              </a:rPr>
              <a:t>No XML based configurations at all. Very much simplified properties. The beans are initialized, configured and wired automatically.</a:t>
            </a:r>
          </a:p>
          <a:p>
            <a:pPr marL="342900" indent="-342900">
              <a:buFont typeface="Wingdings" panose="05000000000000000000" pitchFamily="2" charset="2"/>
              <a:buChar char="§"/>
            </a:pPr>
            <a:r>
              <a:rPr lang="en-US" sz="2400" b="0" i="0" dirty="0">
                <a:solidFill>
                  <a:schemeClr val="bg1"/>
                </a:solidFill>
                <a:effectLst/>
                <a:latin typeface="Times New Roman" panose="02020603050405020304" pitchFamily="18" charset="0"/>
                <a:cs typeface="Times New Roman" panose="02020603050405020304" pitchFamily="18" charset="0"/>
              </a:rPr>
              <a:t>You can create a skeleton project with web, data access (relational and NoSQL datastores), cloud, or messaging support</a:t>
            </a:r>
            <a:r>
              <a:rPr lang="en-US" sz="2400" b="0" i="0" dirty="0">
                <a:solidFill>
                  <a:srgbClr val="333333"/>
                </a:solidFill>
                <a:effectLst/>
                <a:latin typeface="Trebuchet MS" panose="020B0603020202020204" pitchFamily="34" charset="0"/>
              </a:rPr>
              <a:t>.</a:t>
            </a:r>
            <a:endParaRPr lang="en-US" sz="2400" b="0" i="0" dirty="0">
              <a:solidFill>
                <a:schemeClr val="bg1"/>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US" sz="2400" b="0" i="0" dirty="0">
              <a:solidFill>
                <a:srgbClr val="333333"/>
              </a:solidFill>
              <a:effectLst/>
              <a:latin typeface="Trebuchet MS" panose="020B0603020202020204" pitchFamily="34" charset="0"/>
            </a:endParaRPr>
          </a:p>
          <a:p>
            <a:pPr marL="342900" indent="-342900">
              <a:buFont typeface="Wingdings" panose="05000000000000000000" pitchFamily="2" charset="2"/>
              <a:buChar char="§"/>
            </a:pPr>
            <a:endParaRPr lang="en-IN" sz="2400" i="0" dirty="0">
              <a:solidFill>
                <a:schemeClr val="bg1"/>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US" sz="2400" i="0" dirty="0">
              <a:solidFill>
                <a:schemeClr val="bg1"/>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US" sz="2400" i="0" dirty="0">
              <a:solidFill>
                <a:srgbClr val="333333"/>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US" sz="2400" i="0" dirty="0">
              <a:solidFill>
                <a:schemeClr val="bg1"/>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IN" sz="2400" dirty="0">
              <a:solidFill>
                <a:schemeClr val="bg1"/>
              </a:solidFill>
            </a:endParaRPr>
          </a:p>
        </p:txBody>
      </p:sp>
    </p:spTree>
    <p:extLst>
      <p:ext uri="{BB962C8B-B14F-4D97-AF65-F5344CB8AC3E}">
        <p14:creationId xmlns:p14="http://schemas.microsoft.com/office/powerpoint/2010/main" val="918573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4B6D6-A8C0-4258-824E-6C0515B75570}"/>
              </a:ext>
            </a:extLst>
          </p:cNvPr>
          <p:cNvSpPr>
            <a:spLocks noGrp="1"/>
          </p:cNvSpPr>
          <p:nvPr>
            <p:ph type="title"/>
          </p:nvPr>
        </p:nvSpPr>
        <p:spPr>
          <a:xfrm>
            <a:off x="521208" y="448056"/>
            <a:ext cx="11061192" cy="640080"/>
          </a:xfrm>
        </p:spPr>
        <p:txBody>
          <a:bodyPr/>
          <a:lstStyle/>
          <a:p>
            <a:pPr algn="ctr"/>
            <a:r>
              <a:rPr lang="en-IN" u="sng" dirty="0">
                <a:solidFill>
                  <a:schemeClr val="bg1"/>
                </a:solidFill>
                <a:latin typeface="Times New Roman" panose="02020603050405020304" pitchFamily="18" charset="0"/>
                <a:cs typeface="Times New Roman" panose="02020603050405020304" pitchFamily="18" charset="0"/>
              </a:rPr>
              <a:t>INTRODUCTION TO DATABASE</a:t>
            </a:r>
          </a:p>
        </p:txBody>
      </p:sp>
      <p:sp>
        <p:nvSpPr>
          <p:cNvPr id="3" name="TextBox 2">
            <a:extLst>
              <a:ext uri="{FF2B5EF4-FFF2-40B4-BE49-F238E27FC236}">
                <a16:creationId xmlns:a16="http://schemas.microsoft.com/office/drawing/2014/main" id="{786BB0CE-7BBF-4A70-BC6F-009592F836C4}"/>
              </a:ext>
            </a:extLst>
          </p:cNvPr>
          <p:cNvSpPr txBox="1"/>
          <p:nvPr/>
        </p:nvSpPr>
        <p:spPr>
          <a:xfrm flipH="1">
            <a:off x="1681510" y="1286843"/>
            <a:ext cx="9221842" cy="4648196"/>
          </a:xfrm>
          <a:prstGeom prst="rect">
            <a:avLst/>
          </a:prstGeom>
          <a:noFill/>
        </p:spPr>
        <p:txBody>
          <a:bodyPr wrap="square" rtlCol="0">
            <a:spAutoFit/>
          </a:bodyPr>
          <a:lstStyle/>
          <a:p>
            <a:pPr>
              <a:lnSpc>
                <a:spcPct val="150000"/>
              </a:lnSpc>
            </a:pPr>
            <a:r>
              <a:rPr lang="en-IN" sz="2400" b="1" dirty="0">
                <a:solidFill>
                  <a:schemeClr val="bg1"/>
                </a:solidFill>
                <a:latin typeface="Times New Roman" panose="02020603050405020304" pitchFamily="18" charset="0"/>
                <a:cs typeface="Times New Roman" panose="02020603050405020304" pitchFamily="18" charset="0"/>
              </a:rPr>
              <a:t>Table names with attributes-</a:t>
            </a:r>
          </a:p>
          <a:p>
            <a:pPr>
              <a:lnSpc>
                <a:spcPct val="150000"/>
              </a:lnSpc>
            </a:pPr>
            <a:r>
              <a:rPr lang="en-IN" sz="2200" dirty="0">
                <a:solidFill>
                  <a:schemeClr val="bg1"/>
                </a:solidFill>
                <a:latin typeface="Times New Roman" panose="02020603050405020304" pitchFamily="18" charset="0"/>
                <a:cs typeface="Times New Roman" panose="02020603050405020304" pitchFamily="18" charset="0"/>
              </a:rPr>
              <a:t>1.Login – </a:t>
            </a:r>
            <a:r>
              <a:rPr lang="en-IN" sz="2200" dirty="0" err="1">
                <a:solidFill>
                  <a:schemeClr val="bg1"/>
                </a:solidFill>
                <a:latin typeface="Times New Roman" panose="02020603050405020304" pitchFamily="18" charset="0"/>
                <a:cs typeface="Times New Roman" panose="02020603050405020304" pitchFamily="18" charset="0"/>
              </a:rPr>
              <a:t>login_id</a:t>
            </a:r>
            <a:r>
              <a:rPr lang="en-IN" sz="2200" dirty="0">
                <a:solidFill>
                  <a:schemeClr val="bg1"/>
                </a:solidFill>
                <a:latin typeface="Times New Roman" panose="02020603050405020304" pitchFamily="18" charset="0"/>
                <a:cs typeface="Times New Roman" panose="02020603050405020304" pitchFamily="18" charset="0"/>
              </a:rPr>
              <a:t>, username, password, type</a:t>
            </a:r>
          </a:p>
          <a:p>
            <a:pPr>
              <a:lnSpc>
                <a:spcPct val="150000"/>
              </a:lnSpc>
            </a:pPr>
            <a:r>
              <a:rPr lang="en-IN" sz="2200" dirty="0">
                <a:solidFill>
                  <a:schemeClr val="bg1"/>
                </a:solidFill>
                <a:latin typeface="Times New Roman" panose="02020603050405020304" pitchFamily="18" charset="0"/>
                <a:cs typeface="Times New Roman" panose="02020603050405020304" pitchFamily="18" charset="0"/>
              </a:rPr>
              <a:t>2.Customer – </a:t>
            </a:r>
            <a:r>
              <a:rPr lang="en-IN" sz="2200" dirty="0" err="1">
                <a:solidFill>
                  <a:schemeClr val="bg1"/>
                </a:solidFill>
                <a:latin typeface="Times New Roman" panose="02020603050405020304" pitchFamily="18" charset="0"/>
                <a:cs typeface="Times New Roman" panose="02020603050405020304" pitchFamily="18" charset="0"/>
              </a:rPr>
              <a:t>cust_id</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cust_name</a:t>
            </a:r>
            <a:r>
              <a:rPr lang="en-IN" sz="2200" dirty="0">
                <a:solidFill>
                  <a:schemeClr val="bg1"/>
                </a:solidFill>
                <a:latin typeface="Times New Roman" panose="02020603050405020304" pitchFamily="18" charset="0"/>
                <a:cs typeface="Times New Roman" panose="02020603050405020304" pitchFamily="18" charset="0"/>
              </a:rPr>
              <a:t>, email, contact, address, city, </a:t>
            </a:r>
            <a:r>
              <a:rPr lang="en-IN" sz="2200" dirty="0" err="1">
                <a:solidFill>
                  <a:schemeClr val="bg1"/>
                </a:solidFill>
                <a:latin typeface="Times New Roman" panose="02020603050405020304" pitchFamily="18" charset="0"/>
                <a:cs typeface="Times New Roman" panose="02020603050405020304" pitchFamily="18" charset="0"/>
              </a:rPr>
              <a:t>login_id</a:t>
            </a:r>
            <a:r>
              <a:rPr lang="en-IN" sz="2200" dirty="0">
                <a:solidFill>
                  <a:schemeClr val="bg1"/>
                </a:solidFill>
                <a:latin typeface="Times New Roman" panose="02020603050405020304" pitchFamily="18" charset="0"/>
                <a:cs typeface="Times New Roman" panose="02020603050405020304" pitchFamily="18" charset="0"/>
              </a:rPr>
              <a:t>(</a:t>
            </a:r>
            <a:r>
              <a:rPr lang="en-IN" sz="2200" dirty="0" err="1">
                <a:solidFill>
                  <a:schemeClr val="bg1"/>
                </a:solidFill>
                <a:latin typeface="Times New Roman" panose="02020603050405020304" pitchFamily="18" charset="0"/>
                <a:cs typeface="Times New Roman" panose="02020603050405020304" pitchFamily="18" charset="0"/>
              </a:rPr>
              <a:t>fk</a:t>
            </a:r>
            <a:r>
              <a:rPr lang="en-IN" sz="2200" dirty="0">
                <a:solidFill>
                  <a:schemeClr val="bg1"/>
                </a:solidFill>
                <a:latin typeface="Times New Roman" panose="02020603050405020304" pitchFamily="18" charset="0"/>
                <a:cs typeface="Times New Roman" panose="02020603050405020304" pitchFamily="18" charset="0"/>
              </a:rPr>
              <a:t>)</a:t>
            </a:r>
          </a:p>
          <a:p>
            <a:pPr>
              <a:lnSpc>
                <a:spcPct val="150000"/>
              </a:lnSpc>
            </a:pPr>
            <a:r>
              <a:rPr lang="en-IN" sz="2200" dirty="0">
                <a:solidFill>
                  <a:schemeClr val="bg1"/>
                </a:solidFill>
                <a:latin typeface="Times New Roman" panose="02020603050405020304" pitchFamily="18" charset="0"/>
                <a:cs typeface="Times New Roman" panose="02020603050405020304" pitchFamily="18" charset="0"/>
              </a:rPr>
              <a:t>3.Shipper – </a:t>
            </a:r>
            <a:r>
              <a:rPr lang="en-IN" sz="2200" dirty="0" err="1">
                <a:solidFill>
                  <a:schemeClr val="bg1"/>
                </a:solidFill>
                <a:latin typeface="Times New Roman" panose="02020603050405020304" pitchFamily="18" charset="0"/>
                <a:cs typeface="Times New Roman" panose="02020603050405020304" pitchFamily="18" charset="0"/>
              </a:rPr>
              <a:t>ship_id</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shipper_name</a:t>
            </a:r>
            <a:r>
              <a:rPr lang="en-IN" sz="2200" dirty="0">
                <a:solidFill>
                  <a:schemeClr val="bg1"/>
                </a:solidFill>
                <a:latin typeface="Times New Roman" panose="02020603050405020304" pitchFamily="18" charset="0"/>
                <a:cs typeface="Times New Roman" panose="02020603050405020304" pitchFamily="18" charset="0"/>
              </a:rPr>
              <a:t>, city, contact, </a:t>
            </a:r>
            <a:r>
              <a:rPr lang="en-IN" sz="2200" dirty="0" err="1">
                <a:solidFill>
                  <a:schemeClr val="bg1"/>
                </a:solidFill>
                <a:latin typeface="Times New Roman" panose="02020603050405020304" pitchFamily="18" charset="0"/>
                <a:cs typeface="Times New Roman" panose="02020603050405020304" pitchFamily="18" charset="0"/>
              </a:rPr>
              <a:t>login_id</a:t>
            </a:r>
            <a:r>
              <a:rPr lang="en-IN" sz="2200" dirty="0">
                <a:solidFill>
                  <a:schemeClr val="bg1"/>
                </a:solidFill>
                <a:latin typeface="Times New Roman" panose="02020603050405020304" pitchFamily="18" charset="0"/>
                <a:cs typeface="Times New Roman" panose="02020603050405020304" pitchFamily="18" charset="0"/>
              </a:rPr>
              <a:t>(</a:t>
            </a:r>
            <a:r>
              <a:rPr lang="en-IN" sz="2200" dirty="0" err="1">
                <a:solidFill>
                  <a:schemeClr val="bg1"/>
                </a:solidFill>
                <a:latin typeface="Times New Roman" panose="02020603050405020304" pitchFamily="18" charset="0"/>
                <a:cs typeface="Times New Roman" panose="02020603050405020304" pitchFamily="18" charset="0"/>
              </a:rPr>
              <a:t>fk</a:t>
            </a:r>
            <a:r>
              <a:rPr lang="en-IN" sz="2200" dirty="0">
                <a:solidFill>
                  <a:schemeClr val="bg1"/>
                </a:solidFill>
                <a:latin typeface="Times New Roman" panose="02020603050405020304" pitchFamily="18" charset="0"/>
                <a:cs typeface="Times New Roman" panose="02020603050405020304" pitchFamily="18" charset="0"/>
              </a:rPr>
              <a:t>)</a:t>
            </a:r>
          </a:p>
          <a:p>
            <a:pPr>
              <a:lnSpc>
                <a:spcPct val="150000"/>
              </a:lnSpc>
            </a:pPr>
            <a:r>
              <a:rPr lang="en-IN" sz="2200" dirty="0">
                <a:solidFill>
                  <a:schemeClr val="bg1"/>
                </a:solidFill>
                <a:latin typeface="Times New Roman" panose="02020603050405020304" pitchFamily="18" charset="0"/>
                <a:cs typeface="Times New Roman" panose="02020603050405020304" pitchFamily="18" charset="0"/>
              </a:rPr>
              <a:t>4.Order – </a:t>
            </a:r>
            <a:r>
              <a:rPr lang="en-IN" sz="2200" dirty="0" err="1">
                <a:solidFill>
                  <a:schemeClr val="bg1"/>
                </a:solidFill>
                <a:latin typeface="Times New Roman" panose="02020603050405020304" pitchFamily="18" charset="0"/>
                <a:cs typeface="Times New Roman" panose="02020603050405020304" pitchFamily="18" charset="0"/>
              </a:rPr>
              <a:t>oid</a:t>
            </a:r>
            <a:r>
              <a:rPr lang="en-IN" sz="2200" dirty="0">
                <a:solidFill>
                  <a:schemeClr val="bg1"/>
                </a:solidFill>
                <a:latin typeface="Times New Roman" panose="02020603050405020304" pitchFamily="18" charset="0"/>
                <a:cs typeface="Times New Roman" panose="02020603050405020304" pitchFamily="18" charset="0"/>
              </a:rPr>
              <a:t>, amount, status, </a:t>
            </a:r>
            <a:r>
              <a:rPr lang="en-IN" sz="2200" dirty="0" err="1">
                <a:solidFill>
                  <a:schemeClr val="bg1"/>
                </a:solidFill>
                <a:latin typeface="Times New Roman" panose="02020603050405020304" pitchFamily="18" charset="0"/>
                <a:cs typeface="Times New Roman" panose="02020603050405020304" pitchFamily="18" charset="0"/>
              </a:rPr>
              <a:t>orderdate,deliverydate</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cust_id</a:t>
            </a:r>
            <a:r>
              <a:rPr lang="en-IN" sz="2200" dirty="0">
                <a:solidFill>
                  <a:schemeClr val="bg1"/>
                </a:solidFill>
                <a:latin typeface="Times New Roman" panose="02020603050405020304" pitchFamily="18" charset="0"/>
                <a:cs typeface="Times New Roman" panose="02020603050405020304" pitchFamily="18" charset="0"/>
              </a:rPr>
              <a:t>(</a:t>
            </a:r>
            <a:r>
              <a:rPr lang="en-IN" sz="2200" dirty="0" err="1">
                <a:solidFill>
                  <a:schemeClr val="bg1"/>
                </a:solidFill>
                <a:latin typeface="Times New Roman" panose="02020603050405020304" pitchFamily="18" charset="0"/>
                <a:cs typeface="Times New Roman" panose="02020603050405020304" pitchFamily="18" charset="0"/>
              </a:rPr>
              <a:t>fk</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ship_id</a:t>
            </a:r>
            <a:r>
              <a:rPr lang="en-IN" sz="2200" dirty="0">
                <a:solidFill>
                  <a:schemeClr val="bg1"/>
                </a:solidFill>
                <a:latin typeface="Times New Roman" panose="02020603050405020304" pitchFamily="18" charset="0"/>
                <a:cs typeface="Times New Roman" panose="02020603050405020304" pitchFamily="18" charset="0"/>
              </a:rPr>
              <a:t>(</a:t>
            </a:r>
            <a:r>
              <a:rPr lang="en-IN" sz="2200" dirty="0" err="1">
                <a:solidFill>
                  <a:schemeClr val="bg1"/>
                </a:solidFill>
                <a:latin typeface="Times New Roman" panose="02020603050405020304" pitchFamily="18" charset="0"/>
                <a:cs typeface="Times New Roman" panose="02020603050405020304" pitchFamily="18" charset="0"/>
              </a:rPr>
              <a:t>fk</a:t>
            </a:r>
            <a:r>
              <a:rPr lang="en-IN" sz="2200" dirty="0">
                <a:solidFill>
                  <a:schemeClr val="bg1"/>
                </a:solidFill>
                <a:latin typeface="Times New Roman" panose="02020603050405020304" pitchFamily="18" charset="0"/>
                <a:cs typeface="Times New Roman" panose="02020603050405020304" pitchFamily="18" charset="0"/>
              </a:rPr>
              <a:t>)</a:t>
            </a:r>
          </a:p>
          <a:p>
            <a:pPr>
              <a:lnSpc>
                <a:spcPct val="150000"/>
              </a:lnSpc>
            </a:pPr>
            <a:r>
              <a:rPr lang="en-IN" sz="2200" dirty="0">
                <a:solidFill>
                  <a:schemeClr val="bg1"/>
                </a:solidFill>
                <a:latin typeface="Times New Roman" panose="02020603050405020304" pitchFamily="18" charset="0"/>
                <a:cs typeface="Times New Roman" panose="02020603050405020304" pitchFamily="18" charset="0"/>
              </a:rPr>
              <a:t>5.Order Items – </a:t>
            </a:r>
            <a:r>
              <a:rPr lang="en-IN" sz="2200" dirty="0" err="1">
                <a:solidFill>
                  <a:schemeClr val="bg1"/>
                </a:solidFill>
                <a:latin typeface="Times New Roman" panose="02020603050405020304" pitchFamily="18" charset="0"/>
                <a:cs typeface="Times New Roman" panose="02020603050405020304" pitchFamily="18" charset="0"/>
              </a:rPr>
              <a:t>oi_id</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prod_id</a:t>
            </a:r>
            <a:r>
              <a:rPr lang="en-IN" sz="2200" dirty="0">
                <a:solidFill>
                  <a:schemeClr val="bg1"/>
                </a:solidFill>
                <a:latin typeface="Times New Roman" panose="02020603050405020304" pitchFamily="18" charset="0"/>
                <a:cs typeface="Times New Roman" panose="02020603050405020304" pitchFamily="18" charset="0"/>
              </a:rPr>
              <a:t>(</a:t>
            </a:r>
            <a:r>
              <a:rPr lang="en-IN" sz="2200" dirty="0" err="1">
                <a:solidFill>
                  <a:schemeClr val="bg1"/>
                </a:solidFill>
                <a:latin typeface="Times New Roman" panose="02020603050405020304" pitchFamily="18" charset="0"/>
                <a:cs typeface="Times New Roman" panose="02020603050405020304" pitchFamily="18" charset="0"/>
              </a:rPr>
              <a:t>fk</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oid</a:t>
            </a:r>
            <a:r>
              <a:rPr lang="en-IN" sz="2200" dirty="0">
                <a:solidFill>
                  <a:schemeClr val="bg1"/>
                </a:solidFill>
                <a:latin typeface="Times New Roman" panose="02020603050405020304" pitchFamily="18" charset="0"/>
                <a:cs typeface="Times New Roman" panose="02020603050405020304" pitchFamily="18" charset="0"/>
              </a:rPr>
              <a:t>(</a:t>
            </a:r>
            <a:r>
              <a:rPr lang="en-IN" sz="2200" dirty="0" err="1">
                <a:solidFill>
                  <a:schemeClr val="bg1"/>
                </a:solidFill>
                <a:latin typeface="Times New Roman" panose="02020603050405020304" pitchFamily="18" charset="0"/>
                <a:cs typeface="Times New Roman" panose="02020603050405020304" pitchFamily="18" charset="0"/>
              </a:rPr>
              <a:t>fk</a:t>
            </a:r>
            <a:r>
              <a:rPr lang="en-IN" sz="2200" dirty="0">
                <a:solidFill>
                  <a:schemeClr val="bg1"/>
                </a:solidFill>
                <a:latin typeface="Times New Roman" panose="02020603050405020304" pitchFamily="18" charset="0"/>
                <a:cs typeface="Times New Roman" panose="02020603050405020304" pitchFamily="18" charset="0"/>
              </a:rPr>
              <a:t>)</a:t>
            </a:r>
          </a:p>
          <a:p>
            <a:pPr>
              <a:lnSpc>
                <a:spcPct val="150000"/>
              </a:lnSpc>
            </a:pPr>
            <a:r>
              <a:rPr lang="en-IN" sz="2200" dirty="0">
                <a:solidFill>
                  <a:schemeClr val="bg1"/>
                </a:solidFill>
                <a:latin typeface="Times New Roman" panose="02020603050405020304" pitchFamily="18" charset="0"/>
                <a:cs typeface="Times New Roman" panose="02020603050405020304" pitchFamily="18" charset="0"/>
              </a:rPr>
              <a:t>6.Products – </a:t>
            </a:r>
            <a:r>
              <a:rPr lang="en-IN" sz="2200" dirty="0" err="1">
                <a:solidFill>
                  <a:schemeClr val="bg1"/>
                </a:solidFill>
                <a:latin typeface="Times New Roman" panose="02020603050405020304" pitchFamily="18" charset="0"/>
                <a:cs typeface="Times New Roman" panose="02020603050405020304" pitchFamily="18" charset="0"/>
              </a:rPr>
              <a:t>prod_id</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cat_id</a:t>
            </a:r>
            <a:r>
              <a:rPr lang="en-IN" sz="2200" dirty="0">
                <a:solidFill>
                  <a:schemeClr val="bg1"/>
                </a:solidFill>
                <a:latin typeface="Times New Roman" panose="02020603050405020304" pitchFamily="18" charset="0"/>
                <a:cs typeface="Times New Roman" panose="02020603050405020304" pitchFamily="18" charset="0"/>
              </a:rPr>
              <a:t>(</a:t>
            </a:r>
            <a:r>
              <a:rPr lang="en-IN" sz="2200" dirty="0" err="1">
                <a:solidFill>
                  <a:schemeClr val="bg1"/>
                </a:solidFill>
                <a:latin typeface="Times New Roman" panose="02020603050405020304" pitchFamily="18" charset="0"/>
                <a:cs typeface="Times New Roman" panose="02020603050405020304" pitchFamily="18" charset="0"/>
              </a:rPr>
              <a:t>fk</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prod_name</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prod_desc</a:t>
            </a:r>
            <a:r>
              <a:rPr lang="en-IN" sz="2200" dirty="0">
                <a:solidFill>
                  <a:schemeClr val="bg1"/>
                </a:solidFill>
                <a:latin typeface="Times New Roman" panose="02020603050405020304" pitchFamily="18" charset="0"/>
                <a:cs typeface="Times New Roman" panose="02020603050405020304" pitchFamily="18" charset="0"/>
              </a:rPr>
              <a:t>, price, qty</a:t>
            </a:r>
          </a:p>
          <a:p>
            <a:pPr>
              <a:lnSpc>
                <a:spcPct val="150000"/>
              </a:lnSpc>
            </a:pPr>
            <a:r>
              <a:rPr lang="en-IN" sz="2200" dirty="0">
                <a:solidFill>
                  <a:schemeClr val="bg1"/>
                </a:solidFill>
                <a:latin typeface="Times New Roman" panose="02020603050405020304" pitchFamily="18" charset="0"/>
                <a:cs typeface="Times New Roman" panose="02020603050405020304" pitchFamily="18" charset="0"/>
              </a:rPr>
              <a:t>7.Category – </a:t>
            </a:r>
            <a:r>
              <a:rPr lang="en-IN" sz="2200" dirty="0" err="1">
                <a:solidFill>
                  <a:schemeClr val="bg1"/>
                </a:solidFill>
                <a:latin typeface="Times New Roman" panose="02020603050405020304" pitchFamily="18" charset="0"/>
                <a:cs typeface="Times New Roman" panose="02020603050405020304" pitchFamily="18" charset="0"/>
              </a:rPr>
              <a:t>cat_id</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category_name</a:t>
            </a:r>
            <a:endParaRPr lang="en-IN" sz="22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IN" sz="2200" dirty="0">
                <a:solidFill>
                  <a:schemeClr val="bg1"/>
                </a:solidFill>
                <a:latin typeface="Times New Roman" panose="02020603050405020304" pitchFamily="18" charset="0"/>
                <a:cs typeface="Times New Roman" panose="02020603050405020304" pitchFamily="18" charset="0"/>
              </a:rPr>
              <a:t>8.Bill – </a:t>
            </a:r>
            <a:r>
              <a:rPr lang="en-IN" sz="2200" dirty="0" err="1">
                <a:solidFill>
                  <a:schemeClr val="bg1"/>
                </a:solidFill>
                <a:latin typeface="Times New Roman" panose="02020603050405020304" pitchFamily="18" charset="0"/>
                <a:cs typeface="Times New Roman" panose="02020603050405020304" pitchFamily="18" charset="0"/>
              </a:rPr>
              <a:t>bill_id</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oi_id</a:t>
            </a:r>
            <a:r>
              <a:rPr lang="en-IN" sz="2200" dirty="0">
                <a:solidFill>
                  <a:schemeClr val="bg1"/>
                </a:solidFill>
                <a:latin typeface="Times New Roman" panose="02020603050405020304" pitchFamily="18" charset="0"/>
                <a:cs typeface="Times New Roman" panose="02020603050405020304" pitchFamily="18" charset="0"/>
              </a:rPr>
              <a:t>(</a:t>
            </a:r>
            <a:r>
              <a:rPr lang="en-IN" sz="2200" dirty="0" err="1">
                <a:solidFill>
                  <a:schemeClr val="bg1"/>
                </a:solidFill>
                <a:latin typeface="Times New Roman" panose="02020603050405020304" pitchFamily="18" charset="0"/>
                <a:cs typeface="Times New Roman" panose="02020603050405020304" pitchFamily="18" charset="0"/>
              </a:rPr>
              <a:t>fk</a:t>
            </a:r>
            <a:r>
              <a:rPr lang="en-IN" sz="2200" dirty="0">
                <a:solidFill>
                  <a:schemeClr val="bg1"/>
                </a:solidFill>
                <a:latin typeface="Times New Roman" panose="02020603050405020304" pitchFamily="18" charset="0"/>
                <a:cs typeface="Times New Roman" panose="02020603050405020304" pitchFamily="18" charset="0"/>
              </a:rPr>
              <a:t>), amount, </a:t>
            </a:r>
            <a:r>
              <a:rPr lang="en-IN" sz="2200" dirty="0" err="1">
                <a:solidFill>
                  <a:schemeClr val="bg1"/>
                </a:solidFill>
                <a:latin typeface="Times New Roman" panose="02020603050405020304" pitchFamily="18" charset="0"/>
                <a:cs typeface="Times New Roman" panose="02020603050405020304" pitchFamily="18" charset="0"/>
              </a:rPr>
              <a:t>invoice_time</a:t>
            </a:r>
            <a:endParaRPr lang="en-IN"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788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D3A6-F00C-421F-A2D4-8A6E5D42EDCD}"/>
              </a:ext>
            </a:extLst>
          </p:cNvPr>
          <p:cNvSpPr>
            <a:spLocks noGrp="1"/>
          </p:cNvSpPr>
          <p:nvPr>
            <p:ph type="title"/>
          </p:nvPr>
        </p:nvSpPr>
        <p:spPr>
          <a:xfrm>
            <a:off x="521208" y="600634"/>
            <a:ext cx="10729498" cy="487501"/>
          </a:xfrm>
        </p:spPr>
        <p:txBody>
          <a:bodyPr>
            <a:noAutofit/>
          </a:bodyPr>
          <a:lstStyle/>
          <a:p>
            <a:pPr algn="ctr"/>
            <a:r>
              <a:rPr lang="en-IN" u="sng" dirty="0">
                <a:solidFill>
                  <a:schemeClr val="bg1"/>
                </a:solidFill>
                <a:latin typeface="Times New Roman" panose="02020603050405020304" pitchFamily="18" charset="0"/>
                <a:cs typeface="Times New Roman" panose="02020603050405020304" pitchFamily="18" charset="0"/>
              </a:rPr>
              <a:t>USERS AND THEIR FUNCTIONALITY</a:t>
            </a:r>
          </a:p>
        </p:txBody>
      </p:sp>
      <p:sp>
        <p:nvSpPr>
          <p:cNvPr id="3" name="TextBox 2">
            <a:extLst>
              <a:ext uri="{FF2B5EF4-FFF2-40B4-BE49-F238E27FC236}">
                <a16:creationId xmlns:a16="http://schemas.microsoft.com/office/drawing/2014/main" id="{8B510770-0305-4863-87DB-26323E64C047}"/>
              </a:ext>
            </a:extLst>
          </p:cNvPr>
          <p:cNvSpPr txBox="1"/>
          <p:nvPr/>
        </p:nvSpPr>
        <p:spPr>
          <a:xfrm>
            <a:off x="1035423" y="1541930"/>
            <a:ext cx="6225989" cy="5575885"/>
          </a:xfrm>
          <a:prstGeom prst="rect">
            <a:avLst/>
          </a:prstGeom>
          <a:noFill/>
        </p:spPr>
        <p:txBody>
          <a:bodyPr wrap="square" rtlCol="0">
            <a:spAutoFit/>
          </a:bodyPr>
          <a:lstStyle/>
          <a:p>
            <a:r>
              <a:rPr lang="en-IN" sz="2200" dirty="0">
                <a:solidFill>
                  <a:schemeClr val="bg1"/>
                </a:solidFill>
                <a:latin typeface="Times New Roman" panose="02020603050405020304" pitchFamily="18" charset="0"/>
                <a:cs typeface="Times New Roman" panose="02020603050405020304" pitchFamily="18" charset="0"/>
              </a:rPr>
              <a:t>     </a:t>
            </a:r>
            <a:r>
              <a:rPr lang="en-IN" sz="2800" dirty="0">
                <a:solidFill>
                  <a:schemeClr val="bg1"/>
                </a:solidFill>
                <a:latin typeface="Times New Roman" panose="02020603050405020304" pitchFamily="18" charset="0"/>
                <a:cs typeface="Times New Roman" panose="02020603050405020304" pitchFamily="18" charset="0"/>
              </a:rPr>
              <a:t>Customer User– </a:t>
            </a:r>
          </a:p>
          <a:p>
            <a:endParaRPr lang="en-IN" sz="2200" dirty="0">
              <a:solidFill>
                <a:schemeClr val="bg1"/>
              </a:solidFill>
              <a:latin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GB"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Customer is the user of system who wants to buy the product.</a:t>
            </a:r>
            <a:endPar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15000"/>
              </a:lnSpc>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He is also able to view the other products available, prices and description of products,.</a:t>
            </a:r>
            <a:endPar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15000"/>
              </a:lnSpc>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He can buy product</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nSpc>
                <a:spcPct val="115000"/>
              </a:lnSpc>
              <a:buFont typeface="Symbol" panose="05050102010706020507" pitchFamily="18" charset="2"/>
              <a:buChar char=""/>
            </a:pP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He can see order summary of his orders.</a:t>
            </a:r>
            <a:endPar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15000"/>
              </a:lnSpc>
              <a:spcAft>
                <a:spcPts val="1000"/>
              </a:spcAft>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IN" sz="22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B763A16-9107-40FE-AA6B-38659FE15B58}"/>
              </a:ext>
            </a:extLst>
          </p:cNvPr>
          <p:cNvPicPr>
            <a:picLocks noChangeAspect="1"/>
          </p:cNvPicPr>
          <p:nvPr/>
        </p:nvPicPr>
        <p:blipFill>
          <a:blip r:embed="rId2"/>
          <a:stretch>
            <a:fillRect/>
          </a:stretch>
        </p:blipFill>
        <p:spPr>
          <a:xfrm>
            <a:off x="7344896" y="1720861"/>
            <a:ext cx="4273363" cy="1990725"/>
          </a:xfrm>
          <a:prstGeom prst="rect">
            <a:avLst/>
          </a:prstGeom>
        </p:spPr>
      </p:pic>
    </p:spTree>
    <p:extLst>
      <p:ext uri="{BB962C8B-B14F-4D97-AF65-F5344CB8AC3E}">
        <p14:creationId xmlns:p14="http://schemas.microsoft.com/office/powerpoint/2010/main" val="155777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4B98-F66F-4BC0-987E-30BFD9913263}"/>
              </a:ext>
            </a:extLst>
          </p:cNvPr>
          <p:cNvSpPr>
            <a:spLocks noGrp="1"/>
          </p:cNvSpPr>
          <p:nvPr>
            <p:ph type="title"/>
          </p:nvPr>
        </p:nvSpPr>
        <p:spPr>
          <a:xfrm>
            <a:off x="1946597" y="1595715"/>
            <a:ext cx="6876288" cy="388889"/>
          </a:xfrm>
        </p:spPr>
        <p:txBody>
          <a:bodyPr>
            <a:normAutofit fontScale="90000"/>
          </a:bodyPr>
          <a:lstStyle/>
          <a:p>
            <a:r>
              <a:rPr lang="en-GB" sz="3100" b="1" dirty="0">
                <a:solidFill>
                  <a:schemeClr val="bg1"/>
                </a:solidFill>
                <a:effectLst/>
                <a:latin typeface="Times New Roman" panose="02020603050405020304" pitchFamily="18" charset="0"/>
                <a:ea typeface="MS Mincho" panose="02020609040205080304" pitchFamily="49" charset="-128"/>
              </a:rPr>
              <a:t>Admin </a:t>
            </a:r>
            <a:r>
              <a:rPr lang="en-GB" sz="3100" b="1" dirty="0">
                <a:solidFill>
                  <a:schemeClr val="bg1"/>
                </a:solidFill>
                <a:latin typeface="Times New Roman" panose="02020603050405020304" pitchFamily="18" charset="0"/>
                <a:ea typeface="MS Mincho" panose="02020609040205080304" pitchFamily="49" charset="-128"/>
              </a:rPr>
              <a:t>User</a:t>
            </a:r>
            <a:r>
              <a:rPr lang="en-GB" sz="3100" b="1" dirty="0">
                <a:solidFill>
                  <a:schemeClr val="bg1"/>
                </a:solidFill>
                <a:effectLst/>
                <a:latin typeface="Times New Roman" panose="02020603050405020304" pitchFamily="18" charset="0"/>
                <a:ea typeface="MS Mincho" panose="02020609040205080304" pitchFamily="49" charset="-128"/>
              </a:rPr>
              <a:t>-</a:t>
            </a:r>
            <a:br>
              <a:rPr lang="en-GB" sz="3100" b="1" dirty="0">
                <a:solidFill>
                  <a:schemeClr val="bg1"/>
                </a:solidFill>
                <a:effectLst/>
                <a:latin typeface="Times New Roman" panose="02020603050405020304" pitchFamily="18" charset="0"/>
                <a:ea typeface="MS Mincho" panose="02020609040205080304" pitchFamily="49" charset="-128"/>
              </a:rPr>
            </a:br>
            <a:br>
              <a:rPr lang="en-IN" sz="1800" b="1" dirty="0">
                <a:effectLst/>
                <a:latin typeface="Times New Roman" panose="02020603050405020304" pitchFamily="18" charset="0"/>
                <a:ea typeface="MS Mincho" panose="02020609040205080304" pitchFamily="49" charset="-128"/>
              </a:rPr>
            </a:br>
            <a:endParaRPr lang="en-IN" dirty="0"/>
          </a:p>
        </p:txBody>
      </p:sp>
      <p:sp>
        <p:nvSpPr>
          <p:cNvPr id="3" name="TextBox 2">
            <a:extLst>
              <a:ext uri="{FF2B5EF4-FFF2-40B4-BE49-F238E27FC236}">
                <a16:creationId xmlns:a16="http://schemas.microsoft.com/office/drawing/2014/main" id="{7D822B58-B2D9-4F4B-87B9-B01FE59FE73A}"/>
              </a:ext>
            </a:extLst>
          </p:cNvPr>
          <p:cNvSpPr txBox="1"/>
          <p:nvPr/>
        </p:nvSpPr>
        <p:spPr>
          <a:xfrm flipH="1">
            <a:off x="1677295" y="1604681"/>
            <a:ext cx="8004587" cy="2492990"/>
          </a:xfrm>
          <a:prstGeom prst="rect">
            <a:avLst/>
          </a:prstGeom>
          <a:noFill/>
        </p:spPr>
        <p:txBody>
          <a:bodyPr wrap="square" rtlCol="0">
            <a:spAutoFit/>
          </a:bodyPr>
          <a:lstStyle/>
          <a:p>
            <a:pPr marL="285750" lvl="0" indent="-285750">
              <a:lnSpc>
                <a:spcPct val="115000"/>
              </a:lnSpc>
              <a:buFont typeface="Wingdings" panose="05000000000000000000" pitchFamily="2" charset="2"/>
              <a:buChar char="§"/>
            </a:pP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Login</a:t>
            </a:r>
          </a:p>
          <a:p>
            <a:pPr marL="285750" lvl="0" indent="-285750">
              <a:lnSpc>
                <a:spcPct val="115000"/>
              </a:lnSpc>
              <a:buFont typeface="Wingdings" panose="05000000000000000000" pitchFamily="2" charset="2"/>
              <a:buChar char="§"/>
            </a:pP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a:t>
            </a: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ogout</a:t>
            </a:r>
            <a:endParaRPr lang="en-IN"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5750" lvl="0" indent="-285750">
              <a:lnSpc>
                <a:spcPct val="115000"/>
              </a:lnSpc>
              <a:buFont typeface="Wingdings" panose="05000000000000000000" pitchFamily="2" charset="2"/>
              <a:buChar char="§"/>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Shipper Register</a:t>
            </a:r>
          </a:p>
          <a:p>
            <a:pPr marL="285750" lvl="0" indent="-285750">
              <a:lnSpc>
                <a:spcPct val="115000"/>
              </a:lnSpc>
              <a:buFont typeface="Wingdings" panose="05000000000000000000" pitchFamily="2" charset="2"/>
              <a:buChar char="§"/>
            </a:pP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Customer Register</a:t>
            </a:r>
            <a:endParaRPr lang="en-IN" sz="2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5750" lvl="0" indent="-285750">
              <a:lnSpc>
                <a:spcPct val="115000"/>
              </a:lnSpc>
              <a:buFont typeface="Wingdings" panose="05000000000000000000" pitchFamily="2" charset="2"/>
              <a:buChar char="§"/>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Add product</a:t>
            </a:r>
          </a:p>
          <a:p>
            <a:pPr algn="just"/>
            <a:r>
              <a:rPr lang="en-GB" sz="1800" dirty="0">
                <a:effectLst/>
                <a:latin typeface="Times New Roman" panose="02020603050405020304" pitchFamily="18" charset="0"/>
                <a:ea typeface="MS Mincho" panose="02020609040205080304" pitchFamily="49" charset="-128"/>
              </a:rPr>
              <a:t> </a:t>
            </a:r>
            <a:endParaRPr lang="en-IN" sz="1800" dirty="0">
              <a:effectLst/>
              <a:latin typeface="Times New Roman" panose="02020603050405020304" pitchFamily="18" charset="0"/>
              <a:ea typeface="MS Mincho" panose="02020609040205080304" pitchFamily="49" charset="-128"/>
            </a:endParaRPr>
          </a:p>
        </p:txBody>
      </p:sp>
      <p:pic>
        <p:nvPicPr>
          <p:cNvPr id="4" name="Picture 3">
            <a:extLst>
              <a:ext uri="{FF2B5EF4-FFF2-40B4-BE49-F238E27FC236}">
                <a16:creationId xmlns:a16="http://schemas.microsoft.com/office/drawing/2014/main" id="{5A31E7EB-7105-413C-A30A-A3BDCF6826D4}"/>
              </a:ext>
            </a:extLst>
          </p:cNvPr>
          <p:cNvPicPr>
            <a:picLocks noChangeAspect="1"/>
          </p:cNvPicPr>
          <p:nvPr/>
        </p:nvPicPr>
        <p:blipFill>
          <a:blip r:embed="rId2"/>
          <a:stretch>
            <a:fillRect/>
          </a:stretch>
        </p:blipFill>
        <p:spPr>
          <a:xfrm>
            <a:off x="6367182" y="1604681"/>
            <a:ext cx="2983006" cy="2779060"/>
          </a:xfrm>
          <a:prstGeom prst="rect">
            <a:avLst/>
          </a:prstGeom>
        </p:spPr>
      </p:pic>
    </p:spTree>
    <p:extLst>
      <p:ext uri="{BB962C8B-B14F-4D97-AF65-F5344CB8AC3E}">
        <p14:creationId xmlns:p14="http://schemas.microsoft.com/office/powerpoint/2010/main" val="339048367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_fixed.potx" id="{9A9BE078-57A7-48B2-9D33-8EFC365D262A}" vid="{66905093-CF97-471D-A25F-2AFDA5521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{5C3CF767-5831-4642-BD64-8F6A12217E66}tf10001108_win32</Template>
  <TotalTime>343</TotalTime>
  <Words>1313</Words>
  <Application>Microsoft Office PowerPoint</Application>
  <PresentationFormat>Widescreen</PresentationFormat>
  <Paragraphs>175</Paragraphs>
  <Slides>22</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Segoe UI</vt:lpstr>
      <vt:lpstr>Segoe UI Light</vt:lpstr>
      <vt:lpstr>Segoe UI Semibold</vt:lpstr>
      <vt:lpstr>Symbol</vt:lpstr>
      <vt:lpstr>Times New Roman</vt:lpstr>
      <vt:lpstr>Trebuchet MS</vt:lpstr>
      <vt:lpstr>Wingdings</vt:lpstr>
      <vt:lpstr>WelcomeDoc</vt:lpstr>
      <vt:lpstr>KNOW-IT(PG-DAC SEPT 2021)  PROJECT TITLE E-SHOPPING.COM</vt:lpstr>
      <vt:lpstr>CONTENTS</vt:lpstr>
      <vt:lpstr>INTRODUCTION OF THE PROJECT   </vt:lpstr>
      <vt:lpstr>PROJECT ARCHITECTURE</vt:lpstr>
      <vt:lpstr>TECHNOLOGIES USED</vt:lpstr>
      <vt:lpstr>REASON FOR SELECTING SPECIFIC TECHNOLOGIES</vt:lpstr>
      <vt:lpstr>INTRODUCTION TO DATABASE</vt:lpstr>
      <vt:lpstr>USERS AND THEIR FUNCTIONALITY</vt:lpstr>
      <vt:lpstr>Admin User-  </vt:lpstr>
      <vt:lpstr>Shipper User-</vt:lpstr>
      <vt:lpstr> FUTURE SCOPE </vt:lpstr>
      <vt:lpstr>IMAGES OF WEBPAGE</vt:lpstr>
      <vt:lpstr>IMAGES OF WEBPAGE</vt:lpstr>
      <vt:lpstr>CONCLUSION</vt:lpstr>
      <vt:lpstr>Designer helps you get your point across</vt:lpstr>
      <vt:lpstr>How to use PowerPoint Designer</vt:lpstr>
      <vt:lpstr>Morph</vt:lpstr>
      <vt:lpstr>Setting up Morph</vt:lpstr>
      <vt:lpstr>Working together in real time</vt:lpstr>
      <vt:lpstr>You’re an expert with Tell Me</vt:lpstr>
      <vt:lpstr>Explore without leaving your slides</vt:lpstr>
      <vt:lpstr>More questions about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KNOW-IT(PG-DAC SEPT 2021)  PROJECT TITLE E-SHOPPING.COM</dc:title>
  <dc:creator>pravin sonawane</dc:creator>
  <cp:keywords/>
  <cp:lastModifiedBy>pravin sonawane</cp:lastModifiedBy>
  <cp:revision>68</cp:revision>
  <dcterms:created xsi:type="dcterms:W3CDTF">2022-04-10T09:58:53Z</dcterms:created>
  <dcterms:modified xsi:type="dcterms:W3CDTF">2022-04-16T05:39:21Z</dcterms:modified>
  <cp:version/>
</cp:coreProperties>
</file>